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0"/>
  </p:notesMasterIdLst>
  <p:sldIdLst>
    <p:sldId id="364" r:id="rId5"/>
    <p:sldId id="1015" r:id="rId6"/>
    <p:sldId id="378" r:id="rId7"/>
    <p:sldId id="1056" r:id="rId8"/>
    <p:sldId id="1037" r:id="rId9"/>
    <p:sldId id="1053" r:id="rId10"/>
    <p:sldId id="1078" r:id="rId11"/>
    <p:sldId id="1045" r:id="rId12"/>
    <p:sldId id="1046" r:id="rId13"/>
    <p:sldId id="1061" r:id="rId14"/>
    <p:sldId id="1038" r:id="rId15"/>
    <p:sldId id="1039" r:id="rId16"/>
    <p:sldId id="1041" r:id="rId17"/>
    <p:sldId id="1040" r:id="rId18"/>
    <p:sldId id="1042" r:id="rId19"/>
    <p:sldId id="1043" r:id="rId20"/>
    <p:sldId id="1044" r:id="rId21"/>
    <p:sldId id="1054" r:id="rId22"/>
    <p:sldId id="1080" r:id="rId23"/>
    <p:sldId id="1081" r:id="rId24"/>
    <p:sldId id="1077" r:id="rId25"/>
    <p:sldId id="1066" r:id="rId26"/>
    <p:sldId id="1067" r:id="rId27"/>
    <p:sldId id="1068" r:id="rId28"/>
    <p:sldId id="1069" r:id="rId29"/>
    <p:sldId id="1055" r:id="rId30"/>
    <p:sldId id="1063" r:id="rId31"/>
    <p:sldId id="1064" r:id="rId32"/>
    <p:sldId id="1065" r:id="rId33"/>
    <p:sldId id="1070" r:id="rId34"/>
    <p:sldId id="1071" r:id="rId35"/>
    <p:sldId id="1072" r:id="rId36"/>
    <p:sldId id="1073" r:id="rId37"/>
    <p:sldId id="1079" r:id="rId38"/>
    <p:sldId id="1082" r:id="rId39"/>
    <p:sldId id="1083" r:id="rId40"/>
    <p:sldId id="1084" r:id="rId41"/>
    <p:sldId id="1085" r:id="rId42"/>
    <p:sldId id="1086" r:id="rId43"/>
    <p:sldId id="1060" r:id="rId44"/>
    <p:sldId id="1047" r:id="rId45"/>
    <p:sldId id="1048" r:id="rId46"/>
    <p:sldId id="1059" r:id="rId47"/>
    <p:sldId id="1057" r:id="rId48"/>
    <p:sldId id="1062" r:id="rId49"/>
    <p:sldId id="1058" r:id="rId50"/>
    <p:sldId id="1074" r:id="rId51"/>
    <p:sldId id="1049" r:id="rId52"/>
    <p:sldId id="1050" r:id="rId53"/>
    <p:sldId id="1075" r:id="rId54"/>
    <p:sldId id="1076" r:id="rId55"/>
    <p:sldId id="1087" r:id="rId56"/>
    <p:sldId id="1052" r:id="rId57"/>
    <p:sldId id="369" r:id="rId58"/>
    <p:sldId id="1014"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Travis Brown" initials="TB" lastIdx="14" clrIdx="6">
    <p:extLst>
      <p:ext uri="{19B8F6BF-5375-455C-9EA6-DF929625EA0E}">
        <p15:presenceInfo xmlns:p15="http://schemas.microsoft.com/office/powerpoint/2012/main" userId="S::tbrown@tpgi.com::b4a28253-2f7f-4f55-a8bc-05cd32e81a84" providerId="AD"/>
      </p:ext>
    </p:extLst>
  </p:cmAuthor>
  <p:cmAuthor id="1" name="Matt Feldman" initials="MF" lastIdx="1" clrIdx="0"/>
  <p:cmAuthor id="8" name="Brad Henry" initials="BH" lastIdx="4" clrIdx="7">
    <p:extLst>
      <p:ext uri="{19B8F6BF-5375-455C-9EA6-DF929625EA0E}">
        <p15:presenceInfo xmlns:p15="http://schemas.microsoft.com/office/powerpoint/2012/main" userId="S::bhenry@paciellogroup.onmicrosoft.com::4c2f4af8-75e4-4a56-bfc5-8095413d36a6" providerId="AD"/>
      </p:ext>
    </p:extLst>
  </p:cmAuthor>
  <p:cmAuthor id="2" name="Matt Feldman" initials="MF [2]" lastIdx="1" clrIdx="1"/>
  <p:cmAuthor id="3" name="Matt Feldman" initials="MF [3]" lastIdx="1" clrIdx="2"/>
  <p:cmAuthor id="4" name="Marissa Sapega" initials="MS" lastIdx="1" clrIdx="3">
    <p:extLst>
      <p:ext uri="{19B8F6BF-5375-455C-9EA6-DF929625EA0E}">
        <p15:presenceInfo xmlns:p15="http://schemas.microsoft.com/office/powerpoint/2012/main" userId="S::msapega@paciellogroup.onmicrosoft.com::2e4a50be-ddbe-47b0-91e7-d802e67350d0" providerId="AD"/>
      </p:ext>
    </p:extLst>
  </p:cmAuthor>
  <p:cmAuthor id="5" name="Marissa Sapega" initials="MS [2]" lastIdx="1" clrIdx="4">
    <p:extLst>
      <p:ext uri="{19B8F6BF-5375-455C-9EA6-DF929625EA0E}">
        <p15:presenceInfo xmlns:p15="http://schemas.microsoft.com/office/powerpoint/2012/main" userId="S::msapega@tpgi.com::0ec66201-f55b-4757-8792-6d236d6d6d24" providerId="AD"/>
      </p:ext>
    </p:extLst>
  </p:cmAuthor>
  <p:cmAuthor id="6" name="Hans Hillen" initials="HH" lastIdx="9" clrIdx="5">
    <p:extLst>
      <p:ext uri="{19B8F6BF-5375-455C-9EA6-DF929625EA0E}">
        <p15:presenceInfo xmlns:p15="http://schemas.microsoft.com/office/powerpoint/2012/main" userId="S::hhillen@tpgi.com::9f5ea6c4-68ba-48e2-baa1-68285eca040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1A3B5B"/>
    <a:srgbClr val="FE663B"/>
    <a:srgbClr val="EB4D00"/>
    <a:srgbClr val="3877BB"/>
    <a:srgbClr val="D4E6F4"/>
    <a:srgbClr val="F9B317"/>
    <a:srgbClr val="941100"/>
    <a:srgbClr val="31A2F1"/>
    <a:srgbClr val="6239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34" autoAdjust="0"/>
    <p:restoredTop sz="85141" autoAdjust="0"/>
  </p:normalViewPr>
  <p:slideViewPr>
    <p:cSldViewPr snapToGrid="0">
      <p:cViewPr varScale="1">
        <p:scale>
          <a:sx n="104" d="100"/>
          <a:sy n="104" d="100"/>
        </p:scale>
        <p:origin x="1088" y="20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commentAuthors" Target="commen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F488D9-06FB-6543-BBFF-1738237CD9EF}" type="datetimeFigureOut">
              <a:rPr lang="en-US" smtClean="0"/>
              <a:t>2/23/24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455CA1-8AB9-7F4B-8B56-30FA76A0413A}" type="slidenum">
              <a:rPr lang="en-US" smtClean="0"/>
              <a:t>‹#›</a:t>
            </a:fld>
            <a:endParaRPr lang="en-US"/>
          </a:p>
        </p:txBody>
      </p:sp>
    </p:spTree>
    <p:extLst>
      <p:ext uri="{BB962C8B-B14F-4D97-AF65-F5344CB8AC3E}">
        <p14:creationId xmlns:p14="http://schemas.microsoft.com/office/powerpoint/2010/main" val="13958915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455CA1-8AB9-7F4B-8B56-30FA76A0413A}" type="slidenum">
              <a:rPr lang="en-US" smtClean="0"/>
              <a:t>1</a:t>
            </a:fld>
            <a:endParaRPr lang="en-US"/>
          </a:p>
        </p:txBody>
      </p:sp>
    </p:spTree>
    <p:extLst>
      <p:ext uri="{BB962C8B-B14F-4D97-AF65-F5344CB8AC3E}">
        <p14:creationId xmlns:p14="http://schemas.microsoft.com/office/powerpoint/2010/main" val="361837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Form field error validation is another classic example of using color as the only way to present information. Fortunately, its solution is incredibly straightforward. As you’ll hear quite a bit throughout this presentation, using text along with or instead of color is often the best solution to making sure your design is accessible to those with low vision or color vision deficiency. The first example in this slide fails success criterion 1.4.1 because a global error message appears at the top of the form that says “Please fix the errors below. Fields in error have a red border.” Other than the field being empty, its dark red border is the only difference between the field that has an error and the field that does not. In the second example, which passes the success criterion, the field in error also has a text message below it that says “Please enter your first name.”</a:t>
            </a:r>
          </a:p>
        </p:txBody>
      </p:sp>
      <p:sp>
        <p:nvSpPr>
          <p:cNvPr id="4" name="Slide Number Placeholder 3"/>
          <p:cNvSpPr>
            <a:spLocks noGrp="1"/>
          </p:cNvSpPr>
          <p:nvPr>
            <p:ph type="sldNum" sz="quarter" idx="5"/>
          </p:nvPr>
        </p:nvSpPr>
        <p:spPr/>
        <p:txBody>
          <a:bodyPr/>
          <a:lstStyle/>
          <a:p>
            <a:fld id="{2F455CA1-8AB9-7F4B-8B56-30FA76A0413A}" type="slidenum">
              <a:rPr lang="en-US" smtClean="0"/>
              <a:t>10</a:t>
            </a:fld>
            <a:endParaRPr lang="en-US"/>
          </a:p>
        </p:txBody>
      </p:sp>
    </p:spTree>
    <p:extLst>
      <p:ext uri="{BB962C8B-B14F-4D97-AF65-F5344CB8AC3E}">
        <p14:creationId xmlns:p14="http://schemas.microsoft.com/office/powerpoint/2010/main" val="973952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example shows a star rating system on a shopping website that you might be familiar with. It shows five possible stars, 3 and half of which are filled with a yellow color and the remaining 1 and a half are empty. The contrast ratio between the fill color and its adjacent empty color are less than 3:1, so something more than just color needs to be used here. The only information presented in text is the total number of ratings for this product, 32. Nothing is telling users in text how many stars the product has.</a:t>
            </a:r>
          </a:p>
        </p:txBody>
      </p:sp>
      <p:sp>
        <p:nvSpPr>
          <p:cNvPr id="4" name="Slide Number Placeholder 3"/>
          <p:cNvSpPr>
            <a:spLocks noGrp="1"/>
          </p:cNvSpPr>
          <p:nvPr>
            <p:ph type="sldNum" sz="quarter" idx="5"/>
          </p:nvPr>
        </p:nvSpPr>
        <p:spPr/>
        <p:txBody>
          <a:bodyPr/>
          <a:lstStyle/>
          <a:p>
            <a:fld id="{2F455CA1-8AB9-7F4B-8B56-30FA76A0413A}" type="slidenum">
              <a:rPr lang="en-US" smtClean="0"/>
              <a:t>11</a:t>
            </a:fld>
            <a:endParaRPr lang="en-US"/>
          </a:p>
        </p:txBody>
      </p:sp>
    </p:spTree>
    <p:extLst>
      <p:ext uri="{BB962C8B-B14F-4D97-AF65-F5344CB8AC3E}">
        <p14:creationId xmlns:p14="http://schemas.microsoft.com/office/powerpoint/2010/main" val="34769062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possible solutions to this problem are shown here. The first example shows the same group of five stars, but the color of the filled stars has been darkened and therefore has more contrast with the unfilled section, making it easier to tell which stars are filled and which are empty. More importantly, text has been added below the stars that provides the number of filled stars – 3.5. The second example is taken straight from Google Reviews and has not been changed since the number of filled stars – 4.8 – is provided in text right before the stars themselves. The third and fourth examples from a section of the WCAG Understanding document of a different criterion – 1.4.11 Non-text contrast – where the relationship between these two criterions is discussed. Both pass the Use of Color criterion because the black fill has very strong strong contrast, and the border of the filled stars is thicker than the non-filled stars in the final example.</a:t>
            </a:r>
          </a:p>
        </p:txBody>
      </p:sp>
      <p:sp>
        <p:nvSpPr>
          <p:cNvPr id="4" name="Slide Number Placeholder 3"/>
          <p:cNvSpPr>
            <a:spLocks noGrp="1"/>
          </p:cNvSpPr>
          <p:nvPr>
            <p:ph type="sldNum" sz="quarter" idx="5"/>
          </p:nvPr>
        </p:nvSpPr>
        <p:spPr/>
        <p:txBody>
          <a:bodyPr/>
          <a:lstStyle/>
          <a:p>
            <a:fld id="{2F455CA1-8AB9-7F4B-8B56-30FA76A0413A}" type="slidenum">
              <a:rPr lang="en-US" smtClean="0"/>
              <a:t>12</a:t>
            </a:fld>
            <a:endParaRPr lang="en-US"/>
          </a:p>
        </p:txBody>
      </p:sp>
    </p:spTree>
    <p:extLst>
      <p:ext uri="{BB962C8B-B14F-4D97-AF65-F5344CB8AC3E}">
        <p14:creationId xmlns:p14="http://schemas.microsoft.com/office/powerpoint/2010/main" val="22333648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I’ll move to my personal favorite way to test the use of color in a design – making the page grayscale and checking if the content can still be understood visually. While actual full colorblindness, or monochromacy, is incredibly rare, you don’t need to have this condition to be affected by an over-reliance on colors. For example, my wife applies a color filter to her phone’s display to make everything monochrome, which she says makes her less likely to get distracted by her phone during the work day. This means any content that relies on only color to make sense will be lost on her.</a:t>
            </a:r>
          </a:p>
        </p:txBody>
      </p:sp>
      <p:sp>
        <p:nvSpPr>
          <p:cNvPr id="4" name="Slide Number Placeholder 3"/>
          <p:cNvSpPr>
            <a:spLocks noGrp="1"/>
          </p:cNvSpPr>
          <p:nvPr>
            <p:ph type="sldNum" sz="quarter" idx="5"/>
          </p:nvPr>
        </p:nvSpPr>
        <p:spPr/>
        <p:txBody>
          <a:bodyPr/>
          <a:lstStyle/>
          <a:p>
            <a:fld id="{2F455CA1-8AB9-7F4B-8B56-30FA76A0413A}" type="slidenum">
              <a:rPr lang="en-US" smtClean="0"/>
              <a:t>13</a:t>
            </a:fld>
            <a:endParaRPr lang="en-US"/>
          </a:p>
        </p:txBody>
      </p:sp>
    </p:spTree>
    <p:extLst>
      <p:ext uri="{BB962C8B-B14F-4D97-AF65-F5344CB8AC3E}">
        <p14:creationId xmlns:p14="http://schemas.microsoft.com/office/powerpoint/2010/main" val="2520272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simple bar graph created in Microsoft Excel, with five bars that are all different colors and do not have a text label below each bar. To the right of these bars is a legend that only refers to the color of each bar in order to associate their meaning. I don’t think it’s too unreasonable to say that this is bad design, but is also very common.</a:t>
            </a:r>
          </a:p>
        </p:txBody>
      </p:sp>
      <p:sp>
        <p:nvSpPr>
          <p:cNvPr id="4" name="Slide Number Placeholder 3"/>
          <p:cNvSpPr>
            <a:spLocks noGrp="1"/>
          </p:cNvSpPr>
          <p:nvPr>
            <p:ph type="sldNum" sz="quarter" idx="5"/>
          </p:nvPr>
        </p:nvSpPr>
        <p:spPr/>
        <p:txBody>
          <a:bodyPr/>
          <a:lstStyle/>
          <a:p>
            <a:fld id="{2F455CA1-8AB9-7F4B-8B56-30FA76A0413A}" type="slidenum">
              <a:rPr lang="en-US" smtClean="0"/>
              <a:t>14</a:t>
            </a:fld>
            <a:endParaRPr lang="en-US"/>
          </a:p>
        </p:txBody>
      </p:sp>
    </p:spTree>
    <p:extLst>
      <p:ext uri="{BB962C8B-B14F-4D97-AF65-F5344CB8AC3E}">
        <p14:creationId xmlns:p14="http://schemas.microsoft.com/office/powerpoint/2010/main" val="32531087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same bar graph as before, but it’s now grayscale, where all bars and their associated legend elements are just shades of gray. While it can be argued that since the order of each bar from left to right matches the order of each item in the legend from top to bottom, the bars can be understood without using color. But that is not guaranteed to always be the case, and it also adds a lot of unnecessary cognitive load that a user should not need to deal with.</a:t>
            </a:r>
          </a:p>
        </p:txBody>
      </p:sp>
      <p:sp>
        <p:nvSpPr>
          <p:cNvPr id="4" name="Slide Number Placeholder 3"/>
          <p:cNvSpPr>
            <a:spLocks noGrp="1"/>
          </p:cNvSpPr>
          <p:nvPr>
            <p:ph type="sldNum" sz="quarter" idx="5"/>
          </p:nvPr>
        </p:nvSpPr>
        <p:spPr/>
        <p:txBody>
          <a:bodyPr/>
          <a:lstStyle/>
          <a:p>
            <a:fld id="{2F455CA1-8AB9-7F4B-8B56-30FA76A0413A}" type="slidenum">
              <a:rPr lang="en-US" smtClean="0"/>
              <a:t>15</a:t>
            </a:fld>
            <a:endParaRPr lang="en-US"/>
          </a:p>
        </p:txBody>
      </p:sp>
    </p:spTree>
    <p:extLst>
      <p:ext uri="{BB962C8B-B14F-4D97-AF65-F5344CB8AC3E}">
        <p14:creationId xmlns:p14="http://schemas.microsoft.com/office/powerpoint/2010/main" val="37139063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same exact bar graph from the previous slides but instead of only being distinguishable by color, the bars and legend now use distinct patterns. While the patterns might be difficult to see on this slide, they consist of dots, dashes, horizontal and diagonal lines within each bar. Their color doesn’t matter at all.</a:t>
            </a:r>
          </a:p>
        </p:txBody>
      </p:sp>
      <p:sp>
        <p:nvSpPr>
          <p:cNvPr id="4" name="Slide Number Placeholder 3"/>
          <p:cNvSpPr>
            <a:spLocks noGrp="1"/>
          </p:cNvSpPr>
          <p:nvPr>
            <p:ph type="sldNum" sz="quarter" idx="5"/>
          </p:nvPr>
        </p:nvSpPr>
        <p:spPr/>
        <p:txBody>
          <a:bodyPr/>
          <a:lstStyle/>
          <a:p>
            <a:fld id="{2F455CA1-8AB9-7F4B-8B56-30FA76A0413A}" type="slidenum">
              <a:rPr lang="en-US" smtClean="0"/>
              <a:t>16</a:t>
            </a:fld>
            <a:endParaRPr lang="en-US"/>
          </a:p>
        </p:txBody>
      </p:sp>
    </p:spTree>
    <p:extLst>
      <p:ext uri="{BB962C8B-B14F-4D97-AF65-F5344CB8AC3E}">
        <p14:creationId xmlns:p14="http://schemas.microsoft.com/office/powerpoint/2010/main" val="28018086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here’s the same bar graph with patterns, but in grayscale. Ideally the legend icons would be larger to more easily see the pattern inside them, but the point is that the bars can now be distinguished based on only their patterns whether they are filled with colors or shades of gray. Nice.</a:t>
            </a:r>
          </a:p>
        </p:txBody>
      </p:sp>
      <p:sp>
        <p:nvSpPr>
          <p:cNvPr id="4" name="Slide Number Placeholder 3"/>
          <p:cNvSpPr>
            <a:spLocks noGrp="1"/>
          </p:cNvSpPr>
          <p:nvPr>
            <p:ph type="sldNum" sz="quarter" idx="5"/>
          </p:nvPr>
        </p:nvSpPr>
        <p:spPr/>
        <p:txBody>
          <a:bodyPr/>
          <a:lstStyle/>
          <a:p>
            <a:fld id="{2F455CA1-8AB9-7F4B-8B56-30FA76A0413A}" type="slidenum">
              <a:rPr lang="en-US" smtClean="0"/>
              <a:t>17</a:t>
            </a:fld>
            <a:endParaRPr lang="en-US"/>
          </a:p>
        </p:txBody>
      </p:sp>
    </p:spTree>
    <p:extLst>
      <p:ext uri="{BB962C8B-B14F-4D97-AF65-F5344CB8AC3E}">
        <p14:creationId xmlns:p14="http://schemas.microsoft.com/office/powerpoint/2010/main" val="19902163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Line graphs are another common place to see only color used in a legend to differentiate each data point, and that can solved in a similar way. This example shows two possible solutions combined into one graph – text labels that point at their respective lines, and each line composed of a different pattern. </a:t>
            </a:r>
          </a:p>
          <a:p>
            <a:endParaRPr lang="en-US" dirty="0"/>
          </a:p>
          <a:p>
            <a:r>
              <a:rPr lang="en-US" dirty="0"/>
              <a:t>This feels like a perfect time to show the meme of a young girl raising her shoulders inquisitively and asking "Why not both?" But I think I've already gone over the meme limit.</a:t>
            </a:r>
          </a:p>
        </p:txBody>
      </p:sp>
      <p:sp>
        <p:nvSpPr>
          <p:cNvPr id="4" name="Slide Number Placeholder 3"/>
          <p:cNvSpPr>
            <a:spLocks noGrp="1"/>
          </p:cNvSpPr>
          <p:nvPr>
            <p:ph type="sldNum" sz="quarter" idx="5"/>
          </p:nvPr>
        </p:nvSpPr>
        <p:spPr/>
        <p:txBody>
          <a:bodyPr/>
          <a:lstStyle/>
          <a:p>
            <a:fld id="{2F455CA1-8AB9-7F4B-8B56-30FA76A0413A}" type="slidenum">
              <a:rPr lang="en-US" smtClean="0"/>
              <a:t>18</a:t>
            </a:fld>
            <a:endParaRPr lang="en-US"/>
          </a:p>
        </p:txBody>
      </p:sp>
    </p:spTree>
    <p:extLst>
      <p:ext uri="{BB962C8B-B14F-4D97-AF65-F5344CB8AC3E}">
        <p14:creationId xmlns:p14="http://schemas.microsoft.com/office/powerpoint/2010/main" val="18986871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Speaking of line graphs, this is a good example and possibly a cruel joke. It’s from the Wikipedia page dedicated to congenital red-green colorblindness. This is a line graph on that page that shows the luminous efficiency function, which I’ll try to quickly explain. Since color blindness effects the eye’s sensitivity as a function of a wavelength, like the one shown here, it shifts the response time of a person’s eye to make it more or less sensitive to the light from certain wavelengths. People who are color blind are less sensitive to lights at certain parts of this wavelength and therefore have a harder time seeing the colors at these wavelengths correctly. If that doesn’t make much sense, I’m sorry. Blame Wikipedia. The reason it might be a cruel joke is because the lines in the graph use only color – red and green.</a:t>
            </a:r>
          </a:p>
        </p:txBody>
      </p:sp>
      <p:sp>
        <p:nvSpPr>
          <p:cNvPr id="4" name="Slide Number Placeholder 3"/>
          <p:cNvSpPr>
            <a:spLocks noGrp="1"/>
          </p:cNvSpPr>
          <p:nvPr>
            <p:ph type="sldNum" sz="quarter" idx="5"/>
          </p:nvPr>
        </p:nvSpPr>
        <p:spPr/>
        <p:txBody>
          <a:bodyPr/>
          <a:lstStyle/>
          <a:p>
            <a:fld id="{2F455CA1-8AB9-7F4B-8B56-30FA76A0413A}" type="slidenum">
              <a:rPr lang="en-US" smtClean="0"/>
              <a:t>19</a:t>
            </a:fld>
            <a:endParaRPr lang="en-US"/>
          </a:p>
        </p:txBody>
      </p:sp>
    </p:spTree>
    <p:extLst>
      <p:ext uri="{BB962C8B-B14F-4D97-AF65-F5344CB8AC3E}">
        <p14:creationId xmlns:p14="http://schemas.microsoft.com/office/powerpoint/2010/main" val="3269825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and thank you very much for attending my talk today, which is called Don’t Prioritize Color Over Content. My name is Adam Saucier, and I’m a Senior Accessibility Engineer at </a:t>
            </a:r>
            <a:r>
              <a:rPr lang="en-US" dirty="0" err="1"/>
              <a:t>TPGi</a:t>
            </a:r>
            <a:r>
              <a:rPr lang="en-US" dirty="0"/>
              <a:t>. </a:t>
            </a:r>
          </a:p>
          <a:p>
            <a:pPr marL="171450" indent="-171450">
              <a:buFont typeface="Arial" panose="020B0604020202020204" pitchFamily="34" charset="0"/>
              <a:buChar char="•"/>
            </a:pPr>
            <a:r>
              <a:rPr lang="en-US" dirty="0"/>
              <a:t>I started in digital accessibility in 2013 when I was working as a web developer at an advertising agency building websites for a large health insurance company</a:t>
            </a:r>
          </a:p>
          <a:p>
            <a:pPr marL="171450" indent="-171450">
              <a:buFont typeface="Arial" panose="020B0604020202020204" pitchFamily="34" charset="0"/>
              <a:buChar char="•"/>
            </a:pPr>
            <a:r>
              <a:rPr lang="en-US" dirty="0"/>
              <a:t>I then worked at a community college, managing the website and helping faculty members create accessible course content</a:t>
            </a:r>
          </a:p>
          <a:p>
            <a:pPr marL="171450" indent="-171450">
              <a:buFont typeface="Arial" panose="020B0604020202020204" pitchFamily="34" charset="0"/>
              <a:buChar char="•"/>
            </a:pPr>
            <a:r>
              <a:rPr lang="en-US" dirty="0"/>
              <a:t>I have a color vision deficiency, which does not have a cure – the colorblind glasses do not work and are similar to accessibility overlays because they make the issue worse</a:t>
            </a:r>
          </a:p>
        </p:txBody>
      </p:sp>
      <p:sp>
        <p:nvSpPr>
          <p:cNvPr id="4" name="Slide Number Placeholder 3"/>
          <p:cNvSpPr>
            <a:spLocks noGrp="1"/>
          </p:cNvSpPr>
          <p:nvPr>
            <p:ph type="sldNum" sz="quarter" idx="5"/>
          </p:nvPr>
        </p:nvSpPr>
        <p:spPr/>
        <p:txBody>
          <a:bodyPr/>
          <a:lstStyle/>
          <a:p>
            <a:fld id="{2F455CA1-8AB9-7F4B-8B56-30FA76A0413A}" type="slidenum">
              <a:rPr lang="en-US" smtClean="0"/>
              <a:t>2</a:t>
            </a:fld>
            <a:endParaRPr lang="en-US"/>
          </a:p>
        </p:txBody>
      </p:sp>
    </p:spTree>
    <p:extLst>
      <p:ext uri="{BB962C8B-B14F-4D97-AF65-F5344CB8AC3E}">
        <p14:creationId xmlns:p14="http://schemas.microsoft.com/office/powerpoint/2010/main" val="29367488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same Wikipedia line graph as of a couple months ago, when it was fixed by a color blind person to give the lines different patterns – dotted, dashed and solid. If only that person chose a better color for the green dashed line, which has extremely low contrast with its adjacent white color.</a:t>
            </a:r>
          </a:p>
        </p:txBody>
      </p:sp>
      <p:sp>
        <p:nvSpPr>
          <p:cNvPr id="4" name="Slide Number Placeholder 3"/>
          <p:cNvSpPr>
            <a:spLocks noGrp="1"/>
          </p:cNvSpPr>
          <p:nvPr>
            <p:ph type="sldNum" sz="quarter" idx="5"/>
          </p:nvPr>
        </p:nvSpPr>
        <p:spPr/>
        <p:txBody>
          <a:bodyPr/>
          <a:lstStyle/>
          <a:p>
            <a:fld id="{2F455CA1-8AB9-7F4B-8B56-30FA76A0413A}" type="slidenum">
              <a:rPr lang="en-US" smtClean="0"/>
              <a:t>20</a:t>
            </a:fld>
            <a:endParaRPr lang="en-US"/>
          </a:p>
        </p:txBody>
      </p:sp>
    </p:spTree>
    <p:extLst>
      <p:ext uri="{BB962C8B-B14F-4D97-AF65-F5344CB8AC3E}">
        <p14:creationId xmlns:p14="http://schemas.microsoft.com/office/powerpoint/2010/main" val="10365762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previous line graph showing the text labels pointing directly at each line is a good example of data being easier to parse when text is used instead of colors or patterns. Oftentimes the simplest solution is the best, and using text labels is as simple as it gets. Even when patterns can make charts and graphs perceivable for more people, they still require the user to look back and forth between the chart and legend and try to remember what pattern and data point are associated. This adds to cognitive load, and while sometimes necessary if the text labels are too long or complex to fit within the chart, it’s best to consider the text label first and use it if possible.</a:t>
            </a:r>
          </a:p>
        </p:txBody>
      </p:sp>
      <p:sp>
        <p:nvSpPr>
          <p:cNvPr id="4" name="Slide Number Placeholder 3"/>
          <p:cNvSpPr>
            <a:spLocks noGrp="1"/>
          </p:cNvSpPr>
          <p:nvPr>
            <p:ph type="sldNum" sz="quarter" idx="5"/>
          </p:nvPr>
        </p:nvSpPr>
        <p:spPr/>
        <p:txBody>
          <a:bodyPr/>
          <a:lstStyle/>
          <a:p>
            <a:fld id="{2F455CA1-8AB9-7F4B-8B56-30FA76A0413A}" type="slidenum">
              <a:rPr lang="en-US" smtClean="0"/>
              <a:t>21</a:t>
            </a:fld>
            <a:endParaRPr lang="en-US"/>
          </a:p>
        </p:txBody>
      </p:sp>
    </p:spTree>
    <p:extLst>
      <p:ext uri="{BB962C8B-B14F-4D97-AF65-F5344CB8AC3E}">
        <p14:creationId xmlns:p14="http://schemas.microsoft.com/office/powerpoint/2010/main" val="41134201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reading an article recently about the environmental impact of downloaded versus physical versus cloud-based media – a very interesting topic – I came across a few different types of graphs and charts. The next few slides will go over these real-world examples of the use of color on the web. Keep in mind that these also have issues with text contrast and text alternatives, but try to focus on just how colors are used to convey information.</a:t>
            </a:r>
          </a:p>
        </p:txBody>
      </p:sp>
      <p:sp>
        <p:nvSpPr>
          <p:cNvPr id="4" name="Slide Number Placeholder 3"/>
          <p:cNvSpPr>
            <a:spLocks noGrp="1"/>
          </p:cNvSpPr>
          <p:nvPr>
            <p:ph type="sldNum" sz="quarter" idx="5"/>
          </p:nvPr>
        </p:nvSpPr>
        <p:spPr/>
        <p:txBody>
          <a:bodyPr/>
          <a:lstStyle/>
          <a:p>
            <a:fld id="{2F455CA1-8AB9-7F4B-8B56-30FA76A0413A}" type="slidenum">
              <a:rPr lang="en-US" smtClean="0"/>
              <a:t>22</a:t>
            </a:fld>
            <a:endParaRPr lang="en-US"/>
          </a:p>
        </p:txBody>
      </p:sp>
    </p:spTree>
    <p:extLst>
      <p:ext uri="{BB962C8B-B14F-4D97-AF65-F5344CB8AC3E}">
        <p14:creationId xmlns:p14="http://schemas.microsoft.com/office/powerpoint/2010/main" val="16819828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was an interesting one. The caption directly below this graphic refers to multiple things – color and position, referring to elements that are “red” on the “left” or ”blue” and “right”. They are also labelled in text as “Upstream activities” and “Downstream activities”, ultimately making the reference to colors unnecessary. This would pass the criterion.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But the circles added to the image by the author are more of a concern. Right below the graphic and its caption, the author states, “Last time we looked at all the parts of game production circled in red. This time we’re looking at the part circled in blue”. They do not reference these elements in any other way, such as using the text label for each of the circled elements. Since all the reader has to go by here is the color used for each circle, this would ultimately fail the criterion.</a:t>
            </a:r>
          </a:p>
        </p:txBody>
      </p:sp>
      <p:sp>
        <p:nvSpPr>
          <p:cNvPr id="4" name="Slide Number Placeholder 3"/>
          <p:cNvSpPr>
            <a:spLocks noGrp="1"/>
          </p:cNvSpPr>
          <p:nvPr>
            <p:ph type="sldNum" sz="quarter" idx="5"/>
          </p:nvPr>
        </p:nvSpPr>
        <p:spPr/>
        <p:txBody>
          <a:bodyPr/>
          <a:lstStyle/>
          <a:p>
            <a:fld id="{2F455CA1-8AB9-7F4B-8B56-30FA76A0413A}" type="slidenum">
              <a:rPr lang="en-US" smtClean="0"/>
              <a:t>23</a:t>
            </a:fld>
            <a:endParaRPr lang="en-US"/>
          </a:p>
        </p:txBody>
      </p:sp>
    </p:spTree>
    <p:extLst>
      <p:ext uri="{BB962C8B-B14F-4D97-AF65-F5344CB8AC3E}">
        <p14:creationId xmlns:p14="http://schemas.microsoft.com/office/powerpoint/2010/main" val="16739133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next example is some type of bar graph/pie chart hybrid, where there is an x axis with “Number of hours playing game” and “Game file size in gigabytes” on the y axis. Three different sections fill in the entire graph area, each with their own background color – Cloud gaming, disc gaming and Download gaming. Since each of these sections also has a text label within it, it passes the use of color criterion. The text contrast is insufficient though, so that would need to be improved.</a:t>
            </a:r>
          </a:p>
        </p:txBody>
      </p:sp>
      <p:sp>
        <p:nvSpPr>
          <p:cNvPr id="4" name="Slide Number Placeholder 3"/>
          <p:cNvSpPr>
            <a:spLocks noGrp="1"/>
          </p:cNvSpPr>
          <p:nvPr>
            <p:ph type="sldNum" sz="quarter" idx="5"/>
          </p:nvPr>
        </p:nvSpPr>
        <p:spPr/>
        <p:txBody>
          <a:bodyPr/>
          <a:lstStyle/>
          <a:p>
            <a:fld id="{2F455CA1-8AB9-7F4B-8B56-30FA76A0413A}" type="slidenum">
              <a:rPr lang="en-US" smtClean="0"/>
              <a:t>24</a:t>
            </a:fld>
            <a:endParaRPr lang="en-US"/>
          </a:p>
        </p:txBody>
      </p:sp>
    </p:spTree>
    <p:extLst>
      <p:ext uri="{BB962C8B-B14F-4D97-AF65-F5344CB8AC3E}">
        <p14:creationId xmlns:p14="http://schemas.microsoft.com/office/powerpoint/2010/main" val="39170338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next example is a fairly standard bar graph with 10 different groups of vertical bars along the x-axis. Each group has a text label below it, but the bars within each group – of which there are six - are only distinguished with color based on a legend. Some of the colors are extremely similar. Since the bars are very close together and there is not much space for a text label for each, a distinct pattern for each bar would be sufficient here.</a:t>
            </a:r>
          </a:p>
        </p:txBody>
      </p:sp>
      <p:sp>
        <p:nvSpPr>
          <p:cNvPr id="4" name="Slide Number Placeholder 3"/>
          <p:cNvSpPr>
            <a:spLocks noGrp="1"/>
          </p:cNvSpPr>
          <p:nvPr>
            <p:ph type="sldNum" sz="quarter" idx="5"/>
          </p:nvPr>
        </p:nvSpPr>
        <p:spPr/>
        <p:txBody>
          <a:bodyPr/>
          <a:lstStyle/>
          <a:p>
            <a:fld id="{2F455CA1-8AB9-7F4B-8B56-30FA76A0413A}" type="slidenum">
              <a:rPr lang="en-US" smtClean="0"/>
              <a:t>25</a:t>
            </a:fld>
            <a:endParaRPr lang="en-US"/>
          </a:p>
        </p:txBody>
      </p:sp>
    </p:spTree>
    <p:extLst>
      <p:ext uri="{BB962C8B-B14F-4D97-AF65-F5344CB8AC3E}">
        <p14:creationId xmlns:p14="http://schemas.microsoft.com/office/powerpoint/2010/main" val="41754919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Providing an accessible alternative is often a good way to provide content for users where a certain format is required – such as a complex chart or graph – but is overly difficult to make fully accessible. In the following example from Wikipedia, the content is provided in two different ways. One is very inaccessible since it is an image with embedded text and uses only color, but most of the same information is also provided in an unordered list.</a:t>
            </a:r>
          </a:p>
        </p:txBody>
      </p:sp>
      <p:sp>
        <p:nvSpPr>
          <p:cNvPr id="4" name="Slide Number Placeholder 3"/>
          <p:cNvSpPr>
            <a:spLocks noGrp="1"/>
          </p:cNvSpPr>
          <p:nvPr>
            <p:ph type="sldNum" sz="quarter" idx="5"/>
          </p:nvPr>
        </p:nvSpPr>
        <p:spPr/>
        <p:txBody>
          <a:bodyPr/>
          <a:lstStyle/>
          <a:p>
            <a:fld id="{2F455CA1-8AB9-7F4B-8B56-30FA76A0413A}" type="slidenum">
              <a:rPr lang="en-US" smtClean="0"/>
              <a:t>26</a:t>
            </a:fld>
            <a:endParaRPr lang="en-US"/>
          </a:p>
        </p:txBody>
      </p:sp>
    </p:spTree>
    <p:extLst>
      <p:ext uri="{BB962C8B-B14F-4D97-AF65-F5344CB8AC3E}">
        <p14:creationId xmlns:p14="http://schemas.microsoft.com/office/powerpoint/2010/main" val="37859269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graph contained in an embedded image from Wikipedia that shows the lineup of a band from 1999 to 2023. The y-axis has the name of each band member and the x-axis contains the years that the band has been active. A horizontal bar for each band member shows how long they were in the band for, and the instrument they played is shown by the color of the bar and referenced in a legend below the graph. The color issue could be easily solved by adding the band member’s instrument next to their name on the y-axis, but since the same information is already provided in a bulleted list, this is not necessary.</a:t>
            </a:r>
          </a:p>
        </p:txBody>
      </p:sp>
      <p:sp>
        <p:nvSpPr>
          <p:cNvPr id="4" name="Slide Number Placeholder 3"/>
          <p:cNvSpPr>
            <a:spLocks noGrp="1"/>
          </p:cNvSpPr>
          <p:nvPr>
            <p:ph type="sldNum" sz="quarter" idx="5"/>
          </p:nvPr>
        </p:nvSpPr>
        <p:spPr/>
        <p:txBody>
          <a:bodyPr/>
          <a:lstStyle/>
          <a:p>
            <a:fld id="{2F455CA1-8AB9-7F4B-8B56-30FA76A0413A}" type="slidenum">
              <a:rPr lang="en-US" smtClean="0"/>
              <a:t>27</a:t>
            </a:fld>
            <a:endParaRPr lang="en-US"/>
          </a:p>
        </p:txBody>
      </p:sp>
    </p:spTree>
    <p:extLst>
      <p:ext uri="{BB962C8B-B14F-4D97-AF65-F5344CB8AC3E}">
        <p14:creationId xmlns:p14="http://schemas.microsoft.com/office/powerpoint/2010/main" val="23881028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unordered list that contains the same exact information as the graph, showing the members separated by current and former, along with their instrument and years active in the band. The information about the number of EPs and studio albums is also provided in a data table in the “Discography” section of the page. The next slide will show an edited version of the band member graph that is more accessible for color blind users and has all the information in one place, because why not?</a:t>
            </a:r>
          </a:p>
        </p:txBody>
      </p:sp>
      <p:sp>
        <p:nvSpPr>
          <p:cNvPr id="4" name="Slide Number Placeholder 3"/>
          <p:cNvSpPr>
            <a:spLocks noGrp="1"/>
          </p:cNvSpPr>
          <p:nvPr>
            <p:ph type="sldNum" sz="quarter" idx="5"/>
          </p:nvPr>
        </p:nvSpPr>
        <p:spPr/>
        <p:txBody>
          <a:bodyPr/>
          <a:lstStyle/>
          <a:p>
            <a:fld id="{2F455CA1-8AB9-7F4B-8B56-30FA76A0413A}" type="slidenum">
              <a:rPr lang="en-US" smtClean="0"/>
              <a:t>28</a:t>
            </a:fld>
            <a:endParaRPr lang="en-US"/>
          </a:p>
        </p:txBody>
      </p:sp>
    </p:spTree>
    <p:extLst>
      <p:ext uri="{BB962C8B-B14F-4D97-AF65-F5344CB8AC3E}">
        <p14:creationId xmlns:p14="http://schemas.microsoft.com/office/powerpoint/2010/main" val="13343590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same graph showing the members of the band throughout the years, but every horizontal bar is the same color and the instruments are added as text next to each member’s name on the y-axis. The type of album released in certain years – EP or studio album – is also labeled with text pointing to each vertical line. This was also referenced using only color in the original graph. The best of both worlds are provided here – a simple unordered list and table that contains all the information, and a graph with the same information that does not rely on colors at all.</a:t>
            </a:r>
          </a:p>
        </p:txBody>
      </p:sp>
      <p:sp>
        <p:nvSpPr>
          <p:cNvPr id="4" name="Slide Number Placeholder 3"/>
          <p:cNvSpPr>
            <a:spLocks noGrp="1"/>
          </p:cNvSpPr>
          <p:nvPr>
            <p:ph type="sldNum" sz="quarter" idx="5"/>
          </p:nvPr>
        </p:nvSpPr>
        <p:spPr/>
        <p:txBody>
          <a:bodyPr/>
          <a:lstStyle/>
          <a:p>
            <a:fld id="{2F455CA1-8AB9-7F4B-8B56-30FA76A0413A}" type="slidenum">
              <a:rPr lang="en-US" smtClean="0"/>
              <a:t>29</a:t>
            </a:fld>
            <a:endParaRPr lang="en-US"/>
          </a:p>
        </p:txBody>
      </p:sp>
    </p:spTree>
    <p:extLst>
      <p:ext uri="{BB962C8B-B14F-4D97-AF65-F5344CB8AC3E}">
        <p14:creationId xmlns:p14="http://schemas.microsoft.com/office/powerpoint/2010/main" val="636380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 remember being unofficially diagnosed with a color vision deficiency – or colorblindness - by my sister when we were both young, when she would make fun of me for picking the wrong color crayon out of the box. This was followed by an official diagnosis some years later. My optometrist said, “Yes, you are very color blind.”</a:t>
            </a:r>
          </a:p>
          <a:p>
            <a:pPr marL="171450" indent="-171450">
              <a:buFont typeface="Arial" panose="020B0604020202020204" pitchFamily="34" charset="0"/>
              <a:buChar char="•"/>
            </a:pPr>
            <a:r>
              <a:rPr lang="en-US" dirty="0"/>
              <a:t>There are approximately 350 million color blind people in the world, making the use of color a more impactful issue than some might think.</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three types of color vision deficiencies are red-green – the most common, where certain shades of green look more red or you can’t tell red and green apart at all – blue-yellow – where it’s difficult or impossible to tell blue and green, purple and red, and yellow and pink apart – and complete color deficiency, where you can’t see any colors at all. This one is very rare.</a:t>
            </a:r>
          </a:p>
        </p:txBody>
      </p:sp>
      <p:sp>
        <p:nvSpPr>
          <p:cNvPr id="4" name="Slide Number Placeholder 3"/>
          <p:cNvSpPr>
            <a:spLocks noGrp="1"/>
          </p:cNvSpPr>
          <p:nvPr>
            <p:ph type="sldNum" sz="quarter" idx="5"/>
          </p:nvPr>
        </p:nvSpPr>
        <p:spPr/>
        <p:txBody>
          <a:bodyPr/>
          <a:lstStyle/>
          <a:p>
            <a:fld id="{2F455CA1-8AB9-7F4B-8B56-30FA76A0413A}" type="slidenum">
              <a:rPr lang="en-US" smtClean="0"/>
              <a:t>3</a:t>
            </a:fld>
            <a:endParaRPr lang="en-US"/>
          </a:p>
        </p:txBody>
      </p:sp>
    </p:spTree>
    <p:extLst>
      <p:ext uri="{BB962C8B-B14F-4D97-AF65-F5344CB8AC3E}">
        <p14:creationId xmlns:p14="http://schemas.microsoft.com/office/powerpoint/2010/main" val="12385222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few slides will show a few more classic examples of color being used incorrectly on the web. This is an interactive seating chart for a theater. All seats in the theater are represented by circles. Any circles filled with black are available, and the gray circles are unavailable. There are also two seats somewhere in the theater that have been selected for purchase. Can you find them?</a:t>
            </a:r>
          </a:p>
        </p:txBody>
      </p:sp>
      <p:sp>
        <p:nvSpPr>
          <p:cNvPr id="4" name="Slide Number Placeholder 3"/>
          <p:cNvSpPr>
            <a:spLocks noGrp="1"/>
          </p:cNvSpPr>
          <p:nvPr>
            <p:ph type="sldNum" sz="quarter" idx="5"/>
          </p:nvPr>
        </p:nvSpPr>
        <p:spPr/>
        <p:txBody>
          <a:bodyPr/>
          <a:lstStyle/>
          <a:p>
            <a:fld id="{2F455CA1-8AB9-7F4B-8B56-30FA76A0413A}" type="slidenum">
              <a:rPr lang="en-US" smtClean="0"/>
              <a:t>30</a:t>
            </a:fld>
            <a:endParaRPr lang="en-US"/>
          </a:p>
        </p:txBody>
      </p:sp>
    </p:spTree>
    <p:extLst>
      <p:ext uri="{BB962C8B-B14F-4D97-AF65-F5344CB8AC3E}">
        <p14:creationId xmlns:p14="http://schemas.microsoft.com/office/powerpoint/2010/main" val="5242405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could spot those seats, congratulations. You have the vision of Superman. For me, anyway, it was impossible to tell which seats had been selected. This slide shows the same exact seat selector, but the selected ones are contained within a blue rectangle to more clearly point them out. This quite clearly fails the use of color criterion and is just difficult for most people to use.</a:t>
            </a:r>
          </a:p>
        </p:txBody>
      </p:sp>
      <p:sp>
        <p:nvSpPr>
          <p:cNvPr id="4" name="Slide Number Placeholder 3"/>
          <p:cNvSpPr>
            <a:spLocks noGrp="1"/>
          </p:cNvSpPr>
          <p:nvPr>
            <p:ph type="sldNum" sz="quarter" idx="5"/>
          </p:nvPr>
        </p:nvSpPr>
        <p:spPr/>
        <p:txBody>
          <a:bodyPr/>
          <a:lstStyle/>
          <a:p>
            <a:fld id="{2F455CA1-8AB9-7F4B-8B56-30FA76A0413A}" type="slidenum">
              <a:rPr lang="en-US" smtClean="0"/>
              <a:t>31</a:t>
            </a:fld>
            <a:endParaRPr lang="en-US"/>
          </a:p>
        </p:txBody>
      </p:sp>
    </p:spTree>
    <p:extLst>
      <p:ext uri="{BB962C8B-B14F-4D97-AF65-F5344CB8AC3E}">
        <p14:creationId xmlns:p14="http://schemas.microsoft.com/office/powerpoint/2010/main" val="3492467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much more accessible way to show a seating chart. The only thing missing is a legend that shows the meaning of each type of pattern - filled, empty, or dashed lines. There are different colors being used, but they do not mean much since each seating section is also labeled with text. This is taken from an article called Accessibility Theater by a </a:t>
            </a:r>
            <a:r>
              <a:rPr lang="en-US" dirty="0" err="1"/>
              <a:t>TPGi</a:t>
            </a:r>
            <a:r>
              <a:rPr lang="en-US" dirty="0"/>
              <a:t> colleague, Doug Abrams.</a:t>
            </a:r>
          </a:p>
        </p:txBody>
      </p:sp>
      <p:sp>
        <p:nvSpPr>
          <p:cNvPr id="4" name="Slide Number Placeholder 3"/>
          <p:cNvSpPr>
            <a:spLocks noGrp="1"/>
          </p:cNvSpPr>
          <p:nvPr>
            <p:ph type="sldNum" sz="quarter" idx="5"/>
          </p:nvPr>
        </p:nvSpPr>
        <p:spPr/>
        <p:txBody>
          <a:bodyPr/>
          <a:lstStyle/>
          <a:p>
            <a:fld id="{2F455CA1-8AB9-7F4B-8B56-30FA76A0413A}" type="slidenum">
              <a:rPr lang="en-US" smtClean="0"/>
              <a:t>32</a:t>
            </a:fld>
            <a:endParaRPr lang="en-US"/>
          </a:p>
        </p:txBody>
      </p:sp>
    </p:spTree>
    <p:extLst>
      <p:ext uri="{BB962C8B-B14F-4D97-AF65-F5344CB8AC3E}">
        <p14:creationId xmlns:p14="http://schemas.microsoft.com/office/powerpoint/2010/main" val="36375915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was an interesting example sent by my wife. It’s in a travel booking app when a user is scheduling their stay. Only color is being used to distinguish the different price ranges of certain dates – cheaper, average, or higher than usual. This is great information to know when trying to decide when to schedule a trip, but unfortunately the only things providing this information are very similar background colors. Using patterns within these dates might be a challenge since they might conflict with the number. In this case, the pattern would need to be very simple and the number would need to maintain strong contrast against it.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up, I’ll go through a few more examples that I’ve come across either in the real world or on places like Reddit. I want to point out just how common it is to come across designs where color is used as the one and only way to understand information. It goes far beyond just graphs, charts and form fields, where it’s even found out in the physical world. </a:t>
            </a:r>
          </a:p>
          <a:p>
            <a:endParaRPr lang="en-US" dirty="0"/>
          </a:p>
        </p:txBody>
      </p:sp>
      <p:sp>
        <p:nvSpPr>
          <p:cNvPr id="4" name="Slide Number Placeholder 3"/>
          <p:cNvSpPr>
            <a:spLocks noGrp="1"/>
          </p:cNvSpPr>
          <p:nvPr>
            <p:ph type="sldNum" sz="quarter" idx="5"/>
          </p:nvPr>
        </p:nvSpPr>
        <p:spPr/>
        <p:txBody>
          <a:bodyPr/>
          <a:lstStyle/>
          <a:p>
            <a:fld id="{2F455CA1-8AB9-7F4B-8B56-30FA76A0413A}" type="slidenum">
              <a:rPr lang="en-US" smtClean="0"/>
              <a:t>33</a:t>
            </a:fld>
            <a:endParaRPr lang="en-US"/>
          </a:p>
        </p:txBody>
      </p:sp>
    </p:spTree>
    <p:extLst>
      <p:ext uri="{BB962C8B-B14F-4D97-AF65-F5344CB8AC3E}">
        <p14:creationId xmlns:p14="http://schemas.microsoft.com/office/powerpoint/2010/main" val="10937692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up, I’ll go through a few more examples that I’ve come across either in the real world or on places like Reddit. I want to point out just how common it is to come across designs where color is used as the one and only way to understand information. It goes far beyond just graphs, charts and form fields, where it’s even found out in the physical world. </a:t>
            </a:r>
          </a:p>
        </p:txBody>
      </p:sp>
      <p:sp>
        <p:nvSpPr>
          <p:cNvPr id="4" name="Slide Number Placeholder 3"/>
          <p:cNvSpPr>
            <a:spLocks noGrp="1"/>
          </p:cNvSpPr>
          <p:nvPr>
            <p:ph type="sldNum" sz="quarter" idx="5"/>
          </p:nvPr>
        </p:nvSpPr>
        <p:spPr/>
        <p:txBody>
          <a:bodyPr/>
          <a:lstStyle/>
          <a:p>
            <a:fld id="{2F455CA1-8AB9-7F4B-8B56-30FA76A0413A}" type="slidenum">
              <a:rPr lang="en-US" smtClean="0"/>
              <a:t>34</a:t>
            </a:fld>
            <a:endParaRPr lang="en-US"/>
          </a:p>
        </p:txBody>
      </p:sp>
    </p:spTree>
    <p:extLst>
      <p:ext uri="{BB962C8B-B14F-4D97-AF65-F5344CB8AC3E}">
        <p14:creationId xmlns:p14="http://schemas.microsoft.com/office/powerpoint/2010/main" val="40234275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example found on Reddit is a map of China’s many counties, separated with different colors that represent the predominant religion in each county. Not only is color the only thing being used here, but some of the colors are extremely similar and might be hard to tell apart even for people with no color vision deficiency. Since some of these counties are incredibly small, would using different patterns work here? I don’t think so. I would recommend adding text directly below the image with a heading for each religion followed by an unordered list containing the name of each county where that religion is predominant. It would be very long, so each list could be contained in a collapsible component if vertical space is a concern.</a:t>
            </a:r>
          </a:p>
        </p:txBody>
      </p:sp>
      <p:sp>
        <p:nvSpPr>
          <p:cNvPr id="4" name="Slide Number Placeholder 3"/>
          <p:cNvSpPr>
            <a:spLocks noGrp="1"/>
          </p:cNvSpPr>
          <p:nvPr>
            <p:ph type="sldNum" sz="quarter" idx="5"/>
          </p:nvPr>
        </p:nvSpPr>
        <p:spPr/>
        <p:txBody>
          <a:bodyPr/>
          <a:lstStyle/>
          <a:p>
            <a:fld id="{2F455CA1-8AB9-7F4B-8B56-30FA76A0413A}" type="slidenum">
              <a:rPr lang="en-US" smtClean="0"/>
              <a:t>35</a:t>
            </a:fld>
            <a:endParaRPr lang="en-US"/>
          </a:p>
        </p:txBody>
      </p:sp>
    </p:spTree>
    <p:extLst>
      <p:ext uri="{BB962C8B-B14F-4D97-AF65-F5344CB8AC3E}">
        <p14:creationId xmlns:p14="http://schemas.microsoft.com/office/powerpoint/2010/main" val="2567295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Here’s a screen from a toddler lesson on YouTube called Ms. Rachel with a Christmas tree that has four ornaments of different colors. The question for the student is “Which ornament is purple?” Now, I’m not a parent or a teacher so I could be off base here, but it seems inconsiderate to ask this question. Kids can be color blind too, after all. Why not ask about the color and the symbol on the ornament? Each ornament already has a unique graphic on it. Maybe “Which ornament is purple and has a snowflake with six points?” Does that give away the answer too easily or make it too difficult? I’m not sure, but if the child already has difficulty telling purple apart from blue, the original question is flawed anyway.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Many of the comments on this thread mention that color blind people just assume that the one with the darker hue is purple when they need to compare it to a similar blue color. I can tell from experience that this doesn’t always work, but it’s an interesting approach. </a:t>
            </a:r>
          </a:p>
        </p:txBody>
      </p:sp>
      <p:sp>
        <p:nvSpPr>
          <p:cNvPr id="4" name="Slide Number Placeholder 3"/>
          <p:cNvSpPr>
            <a:spLocks noGrp="1"/>
          </p:cNvSpPr>
          <p:nvPr>
            <p:ph type="sldNum" sz="quarter" idx="5"/>
          </p:nvPr>
        </p:nvSpPr>
        <p:spPr/>
        <p:txBody>
          <a:bodyPr/>
          <a:lstStyle/>
          <a:p>
            <a:fld id="{2F455CA1-8AB9-7F4B-8B56-30FA76A0413A}" type="slidenum">
              <a:rPr lang="en-US" smtClean="0"/>
              <a:t>36</a:t>
            </a:fld>
            <a:endParaRPr lang="en-US"/>
          </a:p>
        </p:txBody>
      </p:sp>
    </p:spTree>
    <p:extLst>
      <p:ext uri="{BB962C8B-B14F-4D97-AF65-F5344CB8AC3E}">
        <p14:creationId xmlns:p14="http://schemas.microsoft.com/office/powerpoint/2010/main" val="17292098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an example from the real world, on a real piece of paper. It’s a little word puzzle called ”Wave Words” where it asks the user “What are these colorful fish trying to spell out? Use the key below to reveal the answer!” Two rows of fish with the same exact shape but different colors each make up a letter in the phrase, which has two words. Below that is a key with many different colored fish and the letter they represent. The problem here is that all the fish are exactly the same size and shape, meaning only their color can be used to tell them apart. The first solution I can think of is to use some different sea creatures with different shapes – whale, dolphin, octopus, jellyfish, crab – there are so many options!</a:t>
            </a:r>
          </a:p>
        </p:txBody>
      </p:sp>
      <p:sp>
        <p:nvSpPr>
          <p:cNvPr id="4" name="Slide Number Placeholder 3"/>
          <p:cNvSpPr>
            <a:spLocks noGrp="1"/>
          </p:cNvSpPr>
          <p:nvPr>
            <p:ph type="sldNum" sz="quarter" idx="5"/>
          </p:nvPr>
        </p:nvSpPr>
        <p:spPr/>
        <p:txBody>
          <a:bodyPr/>
          <a:lstStyle/>
          <a:p>
            <a:fld id="{2F455CA1-8AB9-7F4B-8B56-30FA76A0413A}" type="slidenum">
              <a:rPr lang="en-US" smtClean="0"/>
              <a:t>37</a:t>
            </a:fld>
            <a:endParaRPr lang="en-US"/>
          </a:p>
        </p:txBody>
      </p:sp>
    </p:spTree>
    <p:extLst>
      <p:ext uri="{BB962C8B-B14F-4D97-AF65-F5344CB8AC3E}">
        <p14:creationId xmlns:p14="http://schemas.microsoft.com/office/powerpoint/2010/main" val="18449924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companion planting chart, where 30 plants are shown with their relationships to other plants – whether they grow well when planted next to each other, if their combination would help with bug control, if they shouldn’t be planted anywhere near one another, and so on. There are many ways to represent this information, but this designer chose to use a key where colors represent their relationship with the main plant. For example, in the Broccoli section, the text for “tomatoes” is red, which means broccoli and tomatoes should not be planted together. For gardeners, this is vital information that could lead to bad results in the food they grow for themselves and their families. Relying on just different colored text here can potentially have a very real impact. Don’t even get me started on screen reader interactivity here – unless a lot of visually hidden content is attached to the name of every plant in order to tell assistive technology users how they relate to other plants, this chart would be completely useless to these users.</a:t>
            </a:r>
          </a:p>
        </p:txBody>
      </p:sp>
      <p:sp>
        <p:nvSpPr>
          <p:cNvPr id="4" name="Slide Number Placeholder 3"/>
          <p:cNvSpPr>
            <a:spLocks noGrp="1"/>
          </p:cNvSpPr>
          <p:nvPr>
            <p:ph type="sldNum" sz="quarter" idx="5"/>
          </p:nvPr>
        </p:nvSpPr>
        <p:spPr/>
        <p:txBody>
          <a:bodyPr/>
          <a:lstStyle/>
          <a:p>
            <a:fld id="{2F455CA1-8AB9-7F4B-8B56-30FA76A0413A}" type="slidenum">
              <a:rPr lang="en-US" smtClean="0"/>
              <a:t>38</a:t>
            </a:fld>
            <a:endParaRPr lang="en-US"/>
          </a:p>
        </p:txBody>
      </p:sp>
    </p:spTree>
    <p:extLst>
      <p:ext uri="{BB962C8B-B14F-4D97-AF65-F5344CB8AC3E}">
        <p14:creationId xmlns:p14="http://schemas.microsoft.com/office/powerpoint/2010/main" val="15709972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table showing very similar information with the previous one, but this time it’s presented in a table with Plant, Companion, Enemy, and Additional Info column headers. Colors are not relied upon at all here, and the different associations between the plants can be seen just from the table’s structure. Screen reader users can also understand the information from this table, assuming it’s marked up correctly. This is in a PDF, so odds are likely that it is not marked up with the correct tags. But that’s a different topic for a different presentation.</a:t>
            </a:r>
          </a:p>
        </p:txBody>
      </p:sp>
      <p:sp>
        <p:nvSpPr>
          <p:cNvPr id="4" name="Slide Number Placeholder 3"/>
          <p:cNvSpPr>
            <a:spLocks noGrp="1"/>
          </p:cNvSpPr>
          <p:nvPr>
            <p:ph type="sldNum" sz="quarter" idx="5"/>
          </p:nvPr>
        </p:nvSpPr>
        <p:spPr/>
        <p:txBody>
          <a:bodyPr/>
          <a:lstStyle/>
          <a:p>
            <a:fld id="{2F455CA1-8AB9-7F4B-8B56-30FA76A0413A}" type="slidenum">
              <a:rPr lang="en-US" smtClean="0"/>
              <a:t>39</a:t>
            </a:fld>
            <a:endParaRPr lang="en-US"/>
          </a:p>
        </p:txBody>
      </p:sp>
    </p:spTree>
    <p:extLst>
      <p:ext uri="{BB962C8B-B14F-4D97-AF65-F5344CB8AC3E}">
        <p14:creationId xmlns:p14="http://schemas.microsoft.com/office/powerpoint/2010/main" val="29093527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the color plate test, a very common method of testing when you go to an optometrist. It's made up of a large circle made up of smaller circles that are different colors. If you clearly see a number 2 in the jumble of colors, you might not be color blind. If you do not see a number, then you might be colorblind. If you are curious though, you should go to your eye doctor and have a full test done.</a:t>
            </a:r>
          </a:p>
        </p:txBody>
      </p:sp>
      <p:sp>
        <p:nvSpPr>
          <p:cNvPr id="4" name="Slide Number Placeholder 3"/>
          <p:cNvSpPr>
            <a:spLocks noGrp="1"/>
          </p:cNvSpPr>
          <p:nvPr>
            <p:ph type="sldNum" sz="quarter" idx="5"/>
          </p:nvPr>
        </p:nvSpPr>
        <p:spPr/>
        <p:txBody>
          <a:bodyPr/>
          <a:lstStyle/>
          <a:p>
            <a:fld id="{2F455CA1-8AB9-7F4B-8B56-30FA76A0413A}" type="slidenum">
              <a:rPr lang="en-US" smtClean="0"/>
              <a:t>4</a:t>
            </a:fld>
            <a:endParaRPr lang="en-US"/>
          </a:p>
        </p:txBody>
      </p:sp>
    </p:spTree>
    <p:extLst>
      <p:ext uri="{BB962C8B-B14F-4D97-AF65-F5344CB8AC3E}">
        <p14:creationId xmlns:p14="http://schemas.microsoft.com/office/powerpoint/2010/main" val="20601208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into a slightly different topic for a little while, this slide shows two images of the board game Ticket to Ride. Colors are certainly a factor here, since players need to claim certain routes on the board based on their color. But each route is also distinguished by a distinct shape. Each card has a shape in all four corners that corresponds to each available route on the board. This gives players an option to use color or shape to claim their transit routes and play the game.</a:t>
            </a:r>
          </a:p>
        </p:txBody>
      </p:sp>
      <p:sp>
        <p:nvSpPr>
          <p:cNvPr id="4" name="Slide Number Placeholder 3"/>
          <p:cNvSpPr>
            <a:spLocks noGrp="1"/>
          </p:cNvSpPr>
          <p:nvPr>
            <p:ph type="sldNum" sz="quarter" idx="5"/>
          </p:nvPr>
        </p:nvSpPr>
        <p:spPr/>
        <p:txBody>
          <a:bodyPr/>
          <a:lstStyle/>
          <a:p>
            <a:fld id="{2F455CA1-8AB9-7F4B-8B56-30FA76A0413A}" type="slidenum">
              <a:rPr lang="en-US" smtClean="0"/>
              <a:t>42</a:t>
            </a:fld>
            <a:endParaRPr lang="en-US"/>
          </a:p>
        </p:txBody>
      </p:sp>
    </p:spTree>
    <p:extLst>
      <p:ext uri="{BB962C8B-B14F-4D97-AF65-F5344CB8AC3E}">
        <p14:creationId xmlns:p14="http://schemas.microsoft.com/office/powerpoint/2010/main" val="42826179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next example is found on the web, but it relates more to the real world. Public transportation is used by millions, so you would think that more focus would be put on making sure their maps are accessible for as many riders as possible. In some cases, this is true. But in the case of London’s tube, shown in the next slide, that isn’t the case.</a:t>
            </a:r>
          </a:p>
        </p:txBody>
      </p:sp>
      <p:sp>
        <p:nvSpPr>
          <p:cNvPr id="4" name="Slide Number Placeholder 3"/>
          <p:cNvSpPr>
            <a:spLocks noGrp="1"/>
          </p:cNvSpPr>
          <p:nvPr>
            <p:ph type="sldNum" sz="quarter" idx="5"/>
          </p:nvPr>
        </p:nvSpPr>
        <p:spPr/>
        <p:txBody>
          <a:bodyPr/>
          <a:lstStyle/>
          <a:p>
            <a:fld id="{2F455CA1-8AB9-7F4B-8B56-30FA76A0413A}" type="slidenum">
              <a:rPr lang="en-US" smtClean="0"/>
              <a:t>43</a:t>
            </a:fld>
            <a:endParaRPr lang="en-US"/>
          </a:p>
        </p:txBody>
      </p:sp>
    </p:spTree>
    <p:extLst>
      <p:ext uri="{BB962C8B-B14F-4D97-AF65-F5344CB8AC3E}">
        <p14:creationId xmlns:p14="http://schemas.microsoft.com/office/powerpoint/2010/main" val="11853831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Color blind riders of the London tube cannot easily tell </a:t>
            </a:r>
            <a:r>
              <a:rPr lang="en-US"/>
              <a:t>the difference </a:t>
            </a:r>
            <a:r>
              <a:rPr lang="en-US" dirty="0"/>
              <a:t>between the colors in the legend, so they will find it very difficult to know which line is which on the map. That’s a big problem. While those who ride it every day will mostly likely adjust to it and remember which lines go where, it is still a problem for visitors and many other color blind people.</a:t>
            </a:r>
          </a:p>
        </p:txBody>
      </p:sp>
      <p:sp>
        <p:nvSpPr>
          <p:cNvPr id="4" name="Slide Number Placeholder 3"/>
          <p:cNvSpPr>
            <a:spLocks noGrp="1"/>
          </p:cNvSpPr>
          <p:nvPr>
            <p:ph type="sldNum" sz="quarter" idx="5"/>
          </p:nvPr>
        </p:nvSpPr>
        <p:spPr/>
        <p:txBody>
          <a:bodyPr/>
          <a:lstStyle/>
          <a:p>
            <a:fld id="{2F455CA1-8AB9-7F4B-8B56-30FA76A0413A}" type="slidenum">
              <a:rPr lang="en-US" smtClean="0"/>
              <a:t>44</a:t>
            </a:fld>
            <a:endParaRPr lang="en-US"/>
          </a:p>
        </p:txBody>
      </p:sp>
    </p:spTree>
    <p:extLst>
      <p:ext uri="{BB962C8B-B14F-4D97-AF65-F5344CB8AC3E}">
        <p14:creationId xmlns:p14="http://schemas.microsoft.com/office/powerpoint/2010/main" val="38658554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is a small section of a fully black and white version of the London tube map provided by Transport for London (TFL). It has a legend similar to the colored version but only different patterns are used. While this is still a complex map with many overlapping lines and patterns, it is definitely an improvement for colorblind travelers and does not rely on color at all.</a:t>
            </a:r>
          </a:p>
        </p:txBody>
      </p:sp>
      <p:sp>
        <p:nvSpPr>
          <p:cNvPr id="4" name="Slide Number Placeholder 3"/>
          <p:cNvSpPr>
            <a:spLocks noGrp="1"/>
          </p:cNvSpPr>
          <p:nvPr>
            <p:ph type="sldNum" sz="quarter" idx="5"/>
          </p:nvPr>
        </p:nvSpPr>
        <p:spPr/>
        <p:txBody>
          <a:bodyPr/>
          <a:lstStyle/>
          <a:p>
            <a:fld id="{2F455CA1-8AB9-7F4B-8B56-30FA76A0413A}" type="slidenum">
              <a:rPr lang="en-US" smtClean="0"/>
              <a:t>45</a:t>
            </a:fld>
            <a:endParaRPr lang="en-US"/>
          </a:p>
        </p:txBody>
      </p:sp>
    </p:spTree>
    <p:extLst>
      <p:ext uri="{BB962C8B-B14F-4D97-AF65-F5344CB8AC3E}">
        <p14:creationId xmlns:p14="http://schemas.microsoft.com/office/powerpoint/2010/main" val="26714685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contrast to the London Underground map, the New York City Subway map uses numbers, letters, shapes, and even lines with different patterns depending on whether it’s a train, bus, or commuter rail. It can still be overwhelming for those of us who don’t live in NYC and use it every day, but that’s more of a general issue – you can be just as confused by this gigantic map and its legend whether you’re color blind or not. Isn’t that fun?</a:t>
            </a:r>
          </a:p>
        </p:txBody>
      </p:sp>
      <p:sp>
        <p:nvSpPr>
          <p:cNvPr id="4" name="Slide Number Placeholder 3"/>
          <p:cNvSpPr>
            <a:spLocks noGrp="1"/>
          </p:cNvSpPr>
          <p:nvPr>
            <p:ph type="sldNum" sz="quarter" idx="5"/>
          </p:nvPr>
        </p:nvSpPr>
        <p:spPr/>
        <p:txBody>
          <a:bodyPr/>
          <a:lstStyle/>
          <a:p>
            <a:fld id="{2F455CA1-8AB9-7F4B-8B56-30FA76A0413A}" type="slidenum">
              <a:rPr lang="en-US" smtClean="0"/>
              <a:t>46</a:t>
            </a:fld>
            <a:endParaRPr lang="en-US"/>
          </a:p>
        </p:txBody>
      </p:sp>
    </p:spTree>
    <p:extLst>
      <p:ext uri="{BB962C8B-B14F-4D97-AF65-F5344CB8AC3E}">
        <p14:creationId xmlns:p14="http://schemas.microsoft.com/office/powerpoint/2010/main" val="36014873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final few slides, I will be looking at a couple very popular puzzle video games that rely on color. One of them is an arcade and console game from 1996 and the other is a mobile game from 2019. You can probably guess which of the two has options that make it more playable for those who cannot distinguish colors.</a:t>
            </a:r>
          </a:p>
        </p:txBody>
      </p:sp>
      <p:sp>
        <p:nvSpPr>
          <p:cNvPr id="4" name="Slide Number Placeholder 3"/>
          <p:cNvSpPr>
            <a:spLocks noGrp="1"/>
          </p:cNvSpPr>
          <p:nvPr>
            <p:ph type="sldNum" sz="quarter" idx="5"/>
          </p:nvPr>
        </p:nvSpPr>
        <p:spPr/>
        <p:txBody>
          <a:bodyPr/>
          <a:lstStyle/>
          <a:p>
            <a:fld id="{2F455CA1-8AB9-7F4B-8B56-30FA76A0413A}" type="slidenum">
              <a:rPr lang="en-US" smtClean="0"/>
              <a:t>47</a:t>
            </a:fld>
            <a:endParaRPr lang="en-US"/>
          </a:p>
        </p:txBody>
      </p:sp>
    </p:spTree>
    <p:extLst>
      <p:ext uri="{BB962C8B-B14F-4D97-AF65-F5344CB8AC3E}">
        <p14:creationId xmlns:p14="http://schemas.microsoft.com/office/powerpoint/2010/main" val="35733828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 first tried playing Puzzle Fighter 2 as a kid - a puzzle game where you need to clear the board by aligning gems of the same color to make them disappear - the gems just weren’t disappearing even though I thought I was matching them up correctly. I just took it as a sign that the game was broken and walked away, frustrated. </a:t>
            </a:r>
          </a:p>
          <a:p>
            <a:endParaRPr lang="en-US" dirty="0"/>
          </a:p>
          <a:p>
            <a:r>
              <a:rPr lang="en-US" dirty="0"/>
              <a:t>After trying it again as an adult, I asked my wife if I was placing the correct yellow pieces next to each other. She said some were yellow and some were bright green.</a:t>
            </a:r>
          </a:p>
        </p:txBody>
      </p:sp>
      <p:sp>
        <p:nvSpPr>
          <p:cNvPr id="4" name="Slide Number Placeholder 3"/>
          <p:cNvSpPr>
            <a:spLocks noGrp="1"/>
          </p:cNvSpPr>
          <p:nvPr>
            <p:ph type="sldNum" sz="quarter" idx="5"/>
          </p:nvPr>
        </p:nvSpPr>
        <p:spPr/>
        <p:txBody>
          <a:bodyPr/>
          <a:lstStyle/>
          <a:p>
            <a:fld id="{2F455CA1-8AB9-7F4B-8B56-30FA76A0413A}" type="slidenum">
              <a:rPr lang="en-US" smtClean="0"/>
              <a:t>48</a:t>
            </a:fld>
            <a:endParaRPr lang="en-US"/>
          </a:p>
        </p:txBody>
      </p:sp>
    </p:spTree>
    <p:extLst>
      <p:ext uri="{BB962C8B-B14F-4D97-AF65-F5344CB8AC3E}">
        <p14:creationId xmlns:p14="http://schemas.microsoft.com/office/powerpoint/2010/main" val="2073541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zoomed in example of the gems from Puzzle Fighter 2. All four different colored square gems are shown here. Other than the one circular gem, you can see how these gems look exactly the same aside from their different colors. To my eyes, there are only three distinct colors here – red, yellow and blue. While the console version of this game has options for adjusting the difficulty of the AI and how quickly the gems fall into the play area, there are no options to make the gems easier to tell apart. Making them into differently shaped gems would be one helpful option.</a:t>
            </a:r>
          </a:p>
        </p:txBody>
      </p:sp>
      <p:sp>
        <p:nvSpPr>
          <p:cNvPr id="4" name="Slide Number Placeholder 3"/>
          <p:cNvSpPr>
            <a:spLocks noGrp="1"/>
          </p:cNvSpPr>
          <p:nvPr>
            <p:ph type="sldNum" sz="quarter" idx="5"/>
          </p:nvPr>
        </p:nvSpPr>
        <p:spPr/>
        <p:txBody>
          <a:bodyPr/>
          <a:lstStyle/>
          <a:p>
            <a:fld id="{2F455CA1-8AB9-7F4B-8B56-30FA76A0413A}" type="slidenum">
              <a:rPr lang="en-US" smtClean="0"/>
              <a:t>49</a:t>
            </a:fld>
            <a:endParaRPr lang="en-US"/>
          </a:p>
        </p:txBody>
      </p:sp>
    </p:spTree>
    <p:extLst>
      <p:ext uri="{BB962C8B-B14F-4D97-AF65-F5344CB8AC3E}">
        <p14:creationId xmlns:p14="http://schemas.microsoft.com/office/powerpoint/2010/main" val="29133568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other hand, this newer game called Grindstone – another puzzle game where players need to clear the board by matching items of the same color – has a lot of accessibility baked into its design. </a:t>
            </a:r>
          </a:p>
          <a:p>
            <a:pPr marL="171450" indent="-171450">
              <a:buFont typeface="Arial" panose="020B0604020202020204" pitchFamily="34" charset="0"/>
              <a:buChar char="•"/>
            </a:pPr>
            <a:r>
              <a:rPr lang="en-US" dirty="0"/>
              <a:t>Each monster has a very distinct design with different shapes and colors</a:t>
            </a:r>
          </a:p>
          <a:p>
            <a:pPr marL="171450" indent="-171450">
              <a:buFont typeface="Arial" panose="020B0604020202020204" pitchFamily="34" charset="0"/>
              <a:buChar char="•"/>
            </a:pPr>
            <a:r>
              <a:rPr lang="en-US" dirty="0"/>
              <a:t>When a certain type of monster is first chosen, the rest of the board becomes much darker, only keeping monsters of that same type really noticeable. This not only helps colorblind players, but it's a nice option to make the game a little bit easier to play in general.</a:t>
            </a:r>
          </a:p>
        </p:txBody>
      </p:sp>
      <p:sp>
        <p:nvSpPr>
          <p:cNvPr id="4" name="Slide Number Placeholder 3"/>
          <p:cNvSpPr>
            <a:spLocks noGrp="1"/>
          </p:cNvSpPr>
          <p:nvPr>
            <p:ph type="sldNum" sz="quarter" idx="5"/>
          </p:nvPr>
        </p:nvSpPr>
        <p:spPr/>
        <p:txBody>
          <a:bodyPr/>
          <a:lstStyle/>
          <a:p>
            <a:fld id="{2F455CA1-8AB9-7F4B-8B56-30FA76A0413A}" type="slidenum">
              <a:rPr lang="en-US" smtClean="0"/>
              <a:t>50</a:t>
            </a:fld>
            <a:endParaRPr lang="en-US"/>
          </a:p>
        </p:txBody>
      </p:sp>
    </p:spTree>
    <p:extLst>
      <p:ext uri="{BB962C8B-B14F-4D97-AF65-F5344CB8AC3E}">
        <p14:creationId xmlns:p14="http://schemas.microsoft.com/office/powerpoint/2010/main" val="26504794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design does not change the gameplay at all, and is an option that can be turned off or set to a lower difference in contrast. This slide shows the same screenshots from the previous one, but this time they’re in grayscale. Each monster can still be distinguished when color is no longer a factor. Making this game more accessible does not make it any less fun or dangerously addicting.</a:t>
            </a:r>
          </a:p>
        </p:txBody>
      </p:sp>
      <p:sp>
        <p:nvSpPr>
          <p:cNvPr id="4" name="Slide Number Placeholder 3"/>
          <p:cNvSpPr>
            <a:spLocks noGrp="1"/>
          </p:cNvSpPr>
          <p:nvPr>
            <p:ph type="sldNum" sz="quarter" idx="5"/>
          </p:nvPr>
        </p:nvSpPr>
        <p:spPr/>
        <p:txBody>
          <a:bodyPr/>
          <a:lstStyle/>
          <a:p>
            <a:fld id="{2F455CA1-8AB9-7F4B-8B56-30FA76A0413A}" type="slidenum">
              <a:rPr lang="en-US" smtClean="0"/>
              <a:t>51</a:t>
            </a:fld>
            <a:endParaRPr lang="en-US"/>
          </a:p>
        </p:txBody>
      </p:sp>
    </p:spTree>
    <p:extLst>
      <p:ext uri="{BB962C8B-B14F-4D97-AF65-F5344CB8AC3E}">
        <p14:creationId xmlns:p14="http://schemas.microsoft.com/office/powerpoint/2010/main" val="11231953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the classic angry girlfriend meme. The girl walking toward the camera has the text "pretty colors" overlaid on her. The boyfriend who looks back longingly at her has the text "many designers" and his upset girlfriend has the text "content". The point is that many designers think about how colors make something look nice without considering the effect they might have on the content itself.</a:t>
            </a:r>
          </a:p>
        </p:txBody>
      </p:sp>
      <p:sp>
        <p:nvSpPr>
          <p:cNvPr id="4" name="Slide Number Placeholder 3"/>
          <p:cNvSpPr>
            <a:spLocks noGrp="1"/>
          </p:cNvSpPr>
          <p:nvPr>
            <p:ph type="sldNum" sz="quarter" idx="5"/>
          </p:nvPr>
        </p:nvSpPr>
        <p:spPr/>
        <p:txBody>
          <a:bodyPr/>
          <a:lstStyle/>
          <a:p>
            <a:fld id="{2F455CA1-8AB9-7F4B-8B56-30FA76A0413A}" type="slidenum">
              <a:rPr lang="en-US" smtClean="0"/>
              <a:t>5</a:t>
            </a:fld>
            <a:endParaRPr lang="en-US"/>
          </a:p>
        </p:txBody>
      </p:sp>
    </p:spTree>
    <p:extLst>
      <p:ext uri="{BB962C8B-B14F-4D97-AF65-F5344CB8AC3E}">
        <p14:creationId xmlns:p14="http://schemas.microsoft.com/office/powerpoint/2010/main" val="4863988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Because I can’t mention video games without bringing up the ultimate puzzle game to ever to exist, here is the original version of Tetris, designed and programmed in the USSR in 1985 by Alexey Pajitnov. He was using an </a:t>
            </a:r>
            <a:r>
              <a:rPr lang="en-US" dirty="0" err="1"/>
              <a:t>Electronika</a:t>
            </a:r>
            <a:r>
              <a:rPr lang="en-US" dirty="0"/>
              <a:t> 60 computer with a monochrome display, so his design needed to work with visual means other than colors. What he ended up designing was Tetris, where various shapes called </a:t>
            </a:r>
            <a:r>
              <a:rPr lang="en-US" dirty="0" err="1"/>
              <a:t>tetrominos</a:t>
            </a:r>
            <a:r>
              <a:rPr lang="en-US" dirty="0"/>
              <a:t> need to fit together to clear lines, while more randomly fell from the top of the screen at increasing speeds. I’m assuming most people here have at least heard of Tetris by now. The </a:t>
            </a:r>
            <a:r>
              <a:rPr lang="en-US" dirty="0" err="1"/>
              <a:t>tetromino</a:t>
            </a:r>
            <a:r>
              <a:rPr lang="en-US" dirty="0"/>
              <a:t> blocks in the original version are all made up of simple pairs of square brackets. Over the years colors have been added to these blocks and the game has been modernized in some ways, but never has color been a major part of the game which has sold 520 million copies.</a:t>
            </a:r>
          </a:p>
        </p:txBody>
      </p:sp>
      <p:sp>
        <p:nvSpPr>
          <p:cNvPr id="4" name="Slide Number Placeholder 3"/>
          <p:cNvSpPr>
            <a:spLocks noGrp="1"/>
          </p:cNvSpPr>
          <p:nvPr>
            <p:ph type="sldNum" sz="quarter" idx="5"/>
          </p:nvPr>
        </p:nvSpPr>
        <p:spPr/>
        <p:txBody>
          <a:bodyPr/>
          <a:lstStyle/>
          <a:p>
            <a:fld id="{2F455CA1-8AB9-7F4B-8B56-30FA76A0413A}" type="slidenum">
              <a:rPr lang="en-US" smtClean="0"/>
              <a:t>52</a:t>
            </a:fld>
            <a:endParaRPr lang="en-US"/>
          </a:p>
        </p:txBody>
      </p:sp>
    </p:spTree>
    <p:extLst>
      <p:ext uri="{BB962C8B-B14F-4D97-AF65-F5344CB8AC3E}">
        <p14:creationId xmlns:p14="http://schemas.microsoft.com/office/powerpoint/2010/main" val="41545333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to wrap things up, I’d like to go over just a few things regarding the use of color in design.</a:t>
            </a:r>
          </a:p>
          <a:p>
            <a:pPr marL="171450" indent="-171450">
              <a:buFont typeface="Arial" panose="020B0604020202020204" pitchFamily="34" charset="0"/>
              <a:buChar char="•"/>
            </a:pPr>
            <a:r>
              <a:rPr lang="en-US" dirty="0"/>
              <a:t>Of course colors should be used in a design. They just need to be considered and not be the only thing that conveys content.</a:t>
            </a:r>
          </a:p>
          <a:p>
            <a:pPr marL="171450" indent="-171450">
              <a:buFont typeface="Arial" panose="020B0604020202020204" pitchFamily="34" charset="0"/>
              <a:buChar char="•"/>
            </a:pPr>
            <a:r>
              <a:rPr lang="en-US" dirty="0"/>
              <a:t>When designing your next project, consider how different shapes or patterns can be used along with color. </a:t>
            </a:r>
          </a:p>
          <a:p>
            <a:pPr marL="171450" indent="-171450">
              <a:buFont typeface="Arial" panose="020B0604020202020204" pitchFamily="34" charset="0"/>
              <a:buChar char="•"/>
            </a:pPr>
            <a:r>
              <a:rPr lang="en-US" dirty="0"/>
              <a:t>When creating content, remember not to use instructions like “click the green link.”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For many more examples, refer to the article on the </a:t>
            </a:r>
            <a:r>
              <a:rPr lang="en-US" dirty="0" err="1"/>
              <a:t>TPGi</a:t>
            </a:r>
            <a:r>
              <a:rPr lang="en-US" dirty="0"/>
              <a:t> blog titled “Well Color Us Surprised—This SC Can Be a Tricky Customer” from the great Ian Lloyd</a:t>
            </a:r>
          </a:p>
        </p:txBody>
      </p:sp>
      <p:sp>
        <p:nvSpPr>
          <p:cNvPr id="4" name="Slide Number Placeholder 3"/>
          <p:cNvSpPr>
            <a:spLocks noGrp="1"/>
          </p:cNvSpPr>
          <p:nvPr>
            <p:ph type="sldNum" sz="quarter" idx="5"/>
          </p:nvPr>
        </p:nvSpPr>
        <p:spPr/>
        <p:txBody>
          <a:bodyPr/>
          <a:lstStyle/>
          <a:p>
            <a:fld id="{2F455CA1-8AB9-7F4B-8B56-30FA76A0413A}" type="slidenum">
              <a:rPr lang="en-US" smtClean="0"/>
              <a:t>53</a:t>
            </a:fld>
            <a:endParaRPr lang="en-US"/>
          </a:p>
        </p:txBody>
      </p:sp>
    </p:spTree>
    <p:extLst>
      <p:ext uri="{BB962C8B-B14F-4D97-AF65-F5344CB8AC3E}">
        <p14:creationId xmlns:p14="http://schemas.microsoft.com/office/powerpoint/2010/main" val="1970190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455CA1-8AB9-7F4B-8B56-30FA76A0413A}" type="slidenum">
              <a:rPr lang="en-US" smtClean="0"/>
              <a:t>54</a:t>
            </a:fld>
            <a:endParaRPr lang="en-US"/>
          </a:p>
        </p:txBody>
      </p:sp>
    </p:spTree>
    <p:extLst>
      <p:ext uri="{BB962C8B-B14F-4D97-AF65-F5344CB8AC3E}">
        <p14:creationId xmlns:p14="http://schemas.microsoft.com/office/powerpoint/2010/main" val="32849450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again for joining me, and I hope you have a great time at the last day of the conference. If anyone has any questions I’d be happy to answer them.</a:t>
            </a:r>
          </a:p>
        </p:txBody>
      </p:sp>
      <p:sp>
        <p:nvSpPr>
          <p:cNvPr id="4" name="Slide Number Placeholder 3"/>
          <p:cNvSpPr>
            <a:spLocks noGrp="1"/>
          </p:cNvSpPr>
          <p:nvPr>
            <p:ph type="sldNum" sz="quarter" idx="5"/>
          </p:nvPr>
        </p:nvSpPr>
        <p:spPr/>
        <p:txBody>
          <a:bodyPr/>
          <a:lstStyle/>
          <a:p>
            <a:fld id="{2F455CA1-8AB9-7F4B-8B56-30FA76A0413A}" type="slidenum">
              <a:rPr lang="en-US" smtClean="0"/>
              <a:t>55</a:t>
            </a:fld>
            <a:endParaRPr lang="en-US"/>
          </a:p>
        </p:txBody>
      </p:sp>
    </p:spTree>
    <p:extLst>
      <p:ext uri="{BB962C8B-B14F-4D97-AF65-F5344CB8AC3E}">
        <p14:creationId xmlns:p14="http://schemas.microsoft.com/office/powerpoint/2010/main" val="604985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WCAG Success Criterion 1.4.1 Use of Color is a Level A criterion and affects not only those who are color blind but also those with low vision who have a difficult time distinguishing certain visual elements. It's worth noting that this criterion did not change from WCAG 2.1 to 2.2. It is still the same level.</a:t>
            </a:r>
          </a:p>
        </p:txBody>
      </p:sp>
      <p:sp>
        <p:nvSpPr>
          <p:cNvPr id="4" name="Slide Number Placeholder 3"/>
          <p:cNvSpPr>
            <a:spLocks noGrp="1"/>
          </p:cNvSpPr>
          <p:nvPr>
            <p:ph type="sldNum" sz="quarter" idx="5"/>
          </p:nvPr>
        </p:nvSpPr>
        <p:spPr/>
        <p:txBody>
          <a:bodyPr/>
          <a:lstStyle/>
          <a:p>
            <a:fld id="{2F455CA1-8AB9-7F4B-8B56-30FA76A0413A}" type="slidenum">
              <a:rPr lang="en-US" smtClean="0"/>
              <a:t>6</a:t>
            </a:fld>
            <a:endParaRPr lang="en-US"/>
          </a:p>
        </p:txBody>
      </p:sp>
    </p:spTree>
    <p:extLst>
      <p:ext uri="{BB962C8B-B14F-4D97-AF65-F5344CB8AC3E}">
        <p14:creationId xmlns:p14="http://schemas.microsoft.com/office/powerpoint/2010/main" val="26382662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I go any further, I just wanted to warn you that I am an untrustworthy source of information, according to Sara Bareilles and her Broadway show The Waitress. One of the stars in the show sings “He could be colorblind! How untrustworthy is that?” when referring to someone she might go on a date with. So take everything I say here with a grain of salt.</a:t>
            </a:r>
          </a:p>
          <a:p>
            <a:endParaRPr lang="en-US" dirty="0"/>
          </a:p>
          <a:p>
            <a:r>
              <a:rPr lang="en-US" dirty="0"/>
              <a:t>I’m just joking, obviously. Sara Bareilles is an amazing singer and songwriter, and The Waitress is a great musical. I’ll just have to ask her what she means by that line if I ever come across her in real life.</a:t>
            </a:r>
          </a:p>
        </p:txBody>
      </p:sp>
      <p:sp>
        <p:nvSpPr>
          <p:cNvPr id="4" name="Slide Number Placeholder 3"/>
          <p:cNvSpPr>
            <a:spLocks noGrp="1"/>
          </p:cNvSpPr>
          <p:nvPr>
            <p:ph type="sldNum" sz="quarter" idx="5"/>
          </p:nvPr>
        </p:nvSpPr>
        <p:spPr/>
        <p:txBody>
          <a:bodyPr/>
          <a:lstStyle/>
          <a:p>
            <a:fld id="{2F455CA1-8AB9-7F4B-8B56-30FA76A0413A}" type="slidenum">
              <a:rPr lang="en-US" smtClean="0"/>
              <a:t>7</a:t>
            </a:fld>
            <a:endParaRPr lang="en-US"/>
          </a:p>
        </p:txBody>
      </p:sp>
    </p:spTree>
    <p:extLst>
      <p:ext uri="{BB962C8B-B14F-4D97-AF65-F5344CB8AC3E}">
        <p14:creationId xmlns:p14="http://schemas.microsoft.com/office/powerpoint/2010/main" val="528877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few slides will show some examples of color being used as the only method of showing information. A simple example that will be shown in the next slide is a link that is distinguished from its adjacent text with an underline, which is the default HTML style. If this underline is removed and only color is used, it can easily become a failure of the success criterion and cause a serious issue for many users.</a:t>
            </a:r>
          </a:p>
        </p:txBody>
      </p:sp>
      <p:sp>
        <p:nvSpPr>
          <p:cNvPr id="4" name="Slide Number Placeholder 3"/>
          <p:cNvSpPr>
            <a:spLocks noGrp="1"/>
          </p:cNvSpPr>
          <p:nvPr>
            <p:ph type="sldNum" sz="quarter" idx="5"/>
          </p:nvPr>
        </p:nvSpPr>
        <p:spPr/>
        <p:txBody>
          <a:bodyPr/>
          <a:lstStyle/>
          <a:p>
            <a:fld id="{2F455CA1-8AB9-7F4B-8B56-30FA76A0413A}" type="slidenum">
              <a:rPr lang="en-US" smtClean="0"/>
              <a:t>8</a:t>
            </a:fld>
            <a:endParaRPr lang="en-US"/>
          </a:p>
        </p:txBody>
      </p:sp>
    </p:spTree>
    <p:extLst>
      <p:ext uri="{BB962C8B-B14F-4D97-AF65-F5344CB8AC3E}">
        <p14:creationId xmlns:p14="http://schemas.microsoft.com/office/powerpoint/2010/main" val="29141582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a couple paragraphs with lorem ipsum text. The first paragraph contains a link that uses only color but still technically passes criterion 1.4.1 because the contrast ratio between the link text and non-link text is greater  than 3:1. But just because you can do something doesn’t mean you should. The link in the second paragraph has the same color text along with an underline, which makes the difference much clearer. A WCAG Technique suggests to at least add an underline to a link when it is hovered over, if you choose to use only color to distinguish it.</a:t>
            </a:r>
          </a:p>
        </p:txBody>
      </p:sp>
      <p:sp>
        <p:nvSpPr>
          <p:cNvPr id="4" name="Slide Number Placeholder 3"/>
          <p:cNvSpPr>
            <a:spLocks noGrp="1"/>
          </p:cNvSpPr>
          <p:nvPr>
            <p:ph type="sldNum" sz="quarter" idx="5"/>
          </p:nvPr>
        </p:nvSpPr>
        <p:spPr/>
        <p:txBody>
          <a:bodyPr/>
          <a:lstStyle/>
          <a:p>
            <a:fld id="{2F455CA1-8AB9-7F4B-8B56-30FA76A0413A}" type="slidenum">
              <a:rPr lang="en-US" smtClean="0"/>
              <a:t>9</a:t>
            </a:fld>
            <a:endParaRPr lang="en-US"/>
          </a:p>
        </p:txBody>
      </p:sp>
    </p:spTree>
    <p:extLst>
      <p:ext uri="{BB962C8B-B14F-4D97-AF65-F5344CB8AC3E}">
        <p14:creationId xmlns:p14="http://schemas.microsoft.com/office/powerpoint/2010/main" val="21237677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7.sv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EB146D3-C2CA-114D-AFBB-6BE6BD3840A4}"/>
              </a:ext>
            </a:extLst>
          </p:cNvPr>
          <p:cNvSpPr/>
          <p:nvPr userDrawn="1"/>
        </p:nvSpPr>
        <p:spPr>
          <a:xfrm>
            <a:off x="0" y="0"/>
            <a:ext cx="8621486" cy="6858000"/>
          </a:xfrm>
          <a:prstGeom prst="rect">
            <a:avLst/>
          </a:prstGeom>
          <a:solidFill>
            <a:srgbClr val="1A3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66AB78-4592-2941-894F-7686F3475CE6}"/>
              </a:ext>
            </a:extLst>
          </p:cNvPr>
          <p:cNvSpPr>
            <a:spLocks noGrp="1"/>
          </p:cNvSpPr>
          <p:nvPr>
            <p:ph type="title"/>
          </p:nvPr>
        </p:nvSpPr>
        <p:spPr>
          <a:xfrm>
            <a:off x="1184343" y="2353583"/>
            <a:ext cx="5159829" cy="1565275"/>
          </a:xfrm>
        </p:spPr>
        <p:txBody>
          <a:bodyPr/>
          <a:lstStyle>
            <a:lvl1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11" name="Subtitle 2">
            <a:extLst>
              <a:ext uri="{FF2B5EF4-FFF2-40B4-BE49-F238E27FC236}">
                <a16:creationId xmlns:a16="http://schemas.microsoft.com/office/drawing/2014/main" id="{5A710E25-E809-7243-9D58-76156D7B143F}"/>
              </a:ext>
            </a:extLst>
          </p:cNvPr>
          <p:cNvSpPr>
            <a:spLocks noGrp="1"/>
          </p:cNvSpPr>
          <p:nvPr>
            <p:ph type="subTitle" idx="1" hasCustomPrompt="1"/>
          </p:nvPr>
        </p:nvSpPr>
        <p:spPr>
          <a:xfrm>
            <a:off x="1915883" y="4618041"/>
            <a:ext cx="3840460" cy="369459"/>
          </a:xfrm>
        </p:spPr>
        <p:txBody>
          <a:bodyPr>
            <a:noAutofit/>
          </a:bodyPr>
          <a:lstStyle>
            <a:lvl1pPr marL="0" indent="0" algn="l">
              <a:buNone/>
              <a:defRPr sz="20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t>
            </a:r>
            <a:r>
              <a:rPr lang="en-US" err="1"/>
              <a:t>Firstname</a:t>
            </a:r>
            <a:r>
              <a:rPr lang="en-US"/>
              <a:t> </a:t>
            </a:r>
            <a:r>
              <a:rPr lang="en-US" err="1"/>
              <a:t>Lastname</a:t>
            </a:r>
            <a:r>
              <a:rPr lang="en-US"/>
              <a:t>]</a:t>
            </a:r>
          </a:p>
        </p:txBody>
      </p:sp>
      <p:sp>
        <p:nvSpPr>
          <p:cNvPr id="13" name="Text Placeholder 26">
            <a:extLst>
              <a:ext uri="{FF2B5EF4-FFF2-40B4-BE49-F238E27FC236}">
                <a16:creationId xmlns:a16="http://schemas.microsoft.com/office/drawing/2014/main" id="{669678ED-4BE6-5B40-B90A-F1DCBF910A07}"/>
              </a:ext>
            </a:extLst>
          </p:cNvPr>
          <p:cNvSpPr>
            <a:spLocks noGrp="1"/>
          </p:cNvSpPr>
          <p:nvPr>
            <p:ph type="body" sz="quarter" idx="11" hasCustomPrompt="1"/>
          </p:nvPr>
        </p:nvSpPr>
        <p:spPr>
          <a:xfrm>
            <a:off x="1915881" y="5132643"/>
            <a:ext cx="3840461" cy="422275"/>
          </a:xfrm>
        </p:spPr>
        <p:txBody>
          <a:bodyPr>
            <a:normAutofit/>
          </a:bodyPr>
          <a:lstStyle>
            <a:lvl1pPr marL="0" indent="0">
              <a:buNone/>
              <a:defRPr sz="1600" b="0" i="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65760" indent="0">
              <a:buNone/>
              <a:defRPr>
                <a:solidFill>
                  <a:schemeClr val="bg1"/>
                </a:solidFill>
              </a:defRPr>
            </a:lvl2pPr>
            <a:lvl3pPr marL="731520" indent="0">
              <a:buNone/>
              <a:defRPr>
                <a:solidFill>
                  <a:schemeClr val="bg1"/>
                </a:solidFill>
              </a:defRPr>
            </a:lvl3pPr>
            <a:lvl4pPr marL="1097280" indent="0">
              <a:buNone/>
              <a:defRPr>
                <a:solidFill>
                  <a:schemeClr val="bg1"/>
                </a:solidFill>
              </a:defRPr>
            </a:lvl4pPr>
            <a:lvl5pPr marL="1463040" indent="0">
              <a:buNone/>
              <a:defRPr>
                <a:solidFill>
                  <a:schemeClr val="bg1"/>
                </a:solidFill>
              </a:defRPr>
            </a:lvl5pPr>
          </a:lstStyle>
          <a:p>
            <a:pPr lvl="0"/>
            <a:r>
              <a:rPr lang="en-US"/>
              <a:t>[Job title]</a:t>
            </a:r>
          </a:p>
        </p:txBody>
      </p:sp>
      <p:pic>
        <p:nvPicPr>
          <p:cNvPr id="7" name="Graphic 6">
            <a:extLst>
              <a:ext uri="{FF2B5EF4-FFF2-40B4-BE49-F238E27FC236}">
                <a16:creationId xmlns:a16="http://schemas.microsoft.com/office/drawing/2014/main" id="{48A7D4F1-6B69-3343-9061-E645B995C58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74782" y="344634"/>
            <a:ext cx="6168732" cy="6168732"/>
          </a:xfrm>
          <a:prstGeom prst="rect">
            <a:avLst/>
          </a:prstGeom>
        </p:spPr>
      </p:pic>
      <p:pic>
        <p:nvPicPr>
          <p:cNvPr id="10" name="Picture 9" descr="Logo&#10;&#10;Description automatically generated">
            <a:extLst>
              <a:ext uri="{FF2B5EF4-FFF2-40B4-BE49-F238E27FC236}">
                <a16:creationId xmlns:a16="http://schemas.microsoft.com/office/drawing/2014/main" id="{0B6DD8C9-F29A-994C-BABD-DD7A451571F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8650" y="719402"/>
            <a:ext cx="2257268" cy="874229"/>
          </a:xfrm>
          <a:prstGeom prst="rect">
            <a:avLst/>
          </a:prstGeom>
        </p:spPr>
      </p:pic>
      <p:pic>
        <p:nvPicPr>
          <p:cNvPr id="12" name="Graphic 11" descr="User outline">
            <a:extLst>
              <a:ext uri="{FF2B5EF4-FFF2-40B4-BE49-F238E27FC236}">
                <a16:creationId xmlns:a16="http://schemas.microsoft.com/office/drawing/2014/main" id="{98B39284-94E1-D84A-B46B-C1AF674ED0EE}"/>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01483" y="4583949"/>
            <a:ext cx="914400" cy="914400"/>
          </a:xfrm>
          <a:prstGeom prst="rect">
            <a:avLst/>
          </a:prstGeom>
        </p:spPr>
      </p:pic>
    </p:spTree>
    <p:extLst>
      <p:ext uri="{BB962C8B-B14F-4D97-AF65-F5344CB8AC3E}">
        <p14:creationId xmlns:p14="http://schemas.microsoft.com/office/powerpoint/2010/main" val="641193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Custom Layout">
    <p:bg>
      <p:bgPr>
        <a:solidFill>
          <a:srgbClr val="1A3B5B"/>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7079" y="475327"/>
            <a:ext cx="3103353" cy="1325563"/>
          </a:xfrm>
        </p:spPr>
        <p:txBody>
          <a:bodyPr/>
          <a:lstStyle>
            <a:lvl1pPr>
              <a:defRPr>
                <a:solidFill>
                  <a:schemeClr val="bg1"/>
                </a:solidFill>
              </a:defRPr>
            </a:lvl1pPr>
          </a:lstStyle>
          <a:p>
            <a:r>
              <a:rPr lang="en-US"/>
              <a:t>Master title style</a:t>
            </a:r>
          </a:p>
        </p:txBody>
      </p:sp>
      <p:sp>
        <p:nvSpPr>
          <p:cNvPr id="5" name="Content Placeholder 4">
            <a:extLst>
              <a:ext uri="{FF2B5EF4-FFF2-40B4-BE49-F238E27FC236}">
                <a16:creationId xmlns:a16="http://schemas.microsoft.com/office/drawing/2014/main" id="{AD70B8FE-D3E8-5EAB-56C9-845CE10A8A8A}"/>
              </a:ext>
            </a:extLst>
          </p:cNvPr>
          <p:cNvSpPr>
            <a:spLocks noGrp="1"/>
          </p:cNvSpPr>
          <p:nvPr>
            <p:ph sz="quarter" idx="11"/>
          </p:nvPr>
        </p:nvSpPr>
        <p:spPr>
          <a:xfrm>
            <a:off x="287079" y="2012166"/>
            <a:ext cx="3103353" cy="416905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2">
            <a:extLst>
              <a:ext uri="{FF2B5EF4-FFF2-40B4-BE49-F238E27FC236}">
                <a16:creationId xmlns:a16="http://schemas.microsoft.com/office/drawing/2014/main" id="{8A0B3300-0BE5-4BEB-9CC4-0065B5212F73}"/>
              </a:ext>
              <a:ext uri="{C183D7F6-B498-43B3-948B-1728B52AA6E4}">
                <adec:decorative xmlns:adec="http://schemas.microsoft.com/office/drawing/2017/decorative" val="1"/>
              </a:ext>
            </a:extLst>
          </p:cNvPr>
          <p:cNvSpPr/>
          <p:nvPr userDrawn="1"/>
        </p:nvSpPr>
        <p:spPr>
          <a:xfrm>
            <a:off x="4051300" y="0"/>
            <a:ext cx="81407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0"/>
          </p:nvPr>
        </p:nvSpPr>
        <p:spPr>
          <a:xfrm>
            <a:off x="4429918" y="474238"/>
            <a:ext cx="7402195" cy="5706985"/>
          </a:xfrm>
        </p:spPr>
        <p:txBody>
          <a:bodyPr>
            <a:normAutofit/>
          </a:bodyPr>
          <a:lstStyle>
            <a:lvl1pPr marL="0" indent="0">
              <a:buNone/>
              <a:defRPr sz="1800">
                <a:solidFill>
                  <a:schemeClr val="bg1"/>
                </a:solidFill>
              </a:defRPr>
            </a:lvl1pPr>
            <a:lvl2pPr marL="365760" indent="0">
              <a:buNone/>
              <a:defRPr/>
            </a:lvl2pPr>
            <a:lvl3pPr marL="731520" indent="0">
              <a:buNone/>
              <a:defRPr/>
            </a:lvl3pPr>
            <a:lvl4pPr marL="1097280" indent="0">
              <a:buNone/>
              <a:defRPr/>
            </a:lvl4pPr>
            <a:lvl5pPr marL="1463040" indent="0">
              <a:buNone/>
              <a:defRPr/>
            </a:lvl5pPr>
          </a:lstStyle>
          <a:p>
            <a:pPr lvl="0"/>
            <a:r>
              <a:rPr lang="en-US"/>
              <a:t>Click to edit Master text styles</a:t>
            </a:r>
          </a:p>
        </p:txBody>
      </p:sp>
      <p:cxnSp>
        <p:nvCxnSpPr>
          <p:cNvPr id="9" name="Straight Connector 8">
            <a:extLst>
              <a:ext uri="{C183D7F6-B498-43B3-948B-1728B52AA6E4}">
                <adec:decorative xmlns:adec="http://schemas.microsoft.com/office/drawing/2017/decorative" val="1"/>
              </a:ext>
            </a:extLst>
          </p:cNvPr>
          <p:cNvCxnSpPr/>
          <p:nvPr userDrawn="1"/>
        </p:nvCxnSpPr>
        <p:spPr>
          <a:xfrm>
            <a:off x="287079" y="1924493"/>
            <a:ext cx="3764221" cy="0"/>
          </a:xfrm>
          <a:prstGeom prst="line">
            <a:avLst/>
          </a:prstGeom>
          <a:ln w="44450">
            <a:solidFill>
              <a:srgbClr val="FE663B"/>
            </a:solidFill>
          </a:ln>
        </p:spPr>
        <p:style>
          <a:lnRef idx="1">
            <a:schemeClr val="accent1"/>
          </a:lnRef>
          <a:fillRef idx="0">
            <a:schemeClr val="accent1"/>
          </a:fillRef>
          <a:effectRef idx="0">
            <a:schemeClr val="accent1"/>
          </a:effectRef>
          <a:fontRef idx="minor">
            <a:schemeClr val="tx1"/>
          </a:fontRef>
        </p:style>
      </p:cxnSp>
      <p:pic>
        <p:nvPicPr>
          <p:cNvPr id="6" name="Graphic 5">
            <a:extLst>
              <a:ext uri="{FF2B5EF4-FFF2-40B4-BE49-F238E27FC236}">
                <a16:creationId xmlns:a16="http://schemas.microsoft.com/office/drawing/2014/main" id="{D3FE8917-ED19-0B41-911F-AF0EA731E7F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Tree>
    <p:extLst>
      <p:ext uri="{BB962C8B-B14F-4D97-AF65-F5344CB8AC3E}">
        <p14:creationId xmlns:p14="http://schemas.microsoft.com/office/powerpoint/2010/main" val="3549598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7079" y="475327"/>
            <a:ext cx="3103353" cy="1325563"/>
          </a:xfrm>
        </p:spPr>
        <p:txBody>
          <a:bodyPr/>
          <a:lstStyle>
            <a:lvl1pPr>
              <a:defRPr>
                <a:solidFill>
                  <a:srgbClr val="1A3B5B"/>
                </a:solidFill>
              </a:defRPr>
            </a:lvl1pPr>
          </a:lstStyle>
          <a:p>
            <a:r>
              <a:rPr lang="en-US" dirty="0"/>
              <a:t>Master title style</a:t>
            </a:r>
          </a:p>
        </p:txBody>
      </p:sp>
      <p:sp>
        <p:nvSpPr>
          <p:cNvPr id="5" name="Content Placeholder 4">
            <a:extLst>
              <a:ext uri="{FF2B5EF4-FFF2-40B4-BE49-F238E27FC236}">
                <a16:creationId xmlns:a16="http://schemas.microsoft.com/office/drawing/2014/main" id="{AD70B8FE-D3E8-5EAB-56C9-845CE10A8A8A}"/>
              </a:ext>
            </a:extLst>
          </p:cNvPr>
          <p:cNvSpPr>
            <a:spLocks noGrp="1"/>
          </p:cNvSpPr>
          <p:nvPr>
            <p:ph sz="quarter" idx="11"/>
          </p:nvPr>
        </p:nvSpPr>
        <p:spPr>
          <a:xfrm>
            <a:off x="287079" y="2012166"/>
            <a:ext cx="3103353" cy="4169052"/>
          </a:xfrm>
        </p:spPr>
        <p:txBody>
          <a:bodyPr/>
          <a:lstStyle>
            <a:lvl1pPr>
              <a:defRPr>
                <a:solidFill>
                  <a:srgbClr val="1A3B5B"/>
                </a:solidFill>
              </a:defRPr>
            </a:lvl1pPr>
            <a:lvl2pPr>
              <a:defRPr>
                <a:solidFill>
                  <a:srgbClr val="1A3B5B"/>
                </a:solidFill>
              </a:defRPr>
            </a:lvl2pPr>
            <a:lvl3pPr>
              <a:defRPr>
                <a:solidFill>
                  <a:srgbClr val="1A3B5B"/>
                </a:solidFill>
              </a:defRPr>
            </a:lvl3pPr>
            <a:lvl4pPr>
              <a:defRPr>
                <a:solidFill>
                  <a:srgbClr val="1A3B5B"/>
                </a:solidFill>
              </a:defRPr>
            </a:lvl4pPr>
            <a:lvl5pPr>
              <a:defRPr>
                <a:solidFill>
                  <a:srgbClr val="1A3B5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2">
            <a:extLst>
              <a:ext uri="{FF2B5EF4-FFF2-40B4-BE49-F238E27FC236}">
                <a16:creationId xmlns:a16="http://schemas.microsoft.com/office/drawing/2014/main" id="{8A0B3300-0BE5-4BEB-9CC4-0065B5212F73}"/>
              </a:ext>
              <a:ext uri="{C183D7F6-B498-43B3-948B-1728B52AA6E4}">
                <adec:decorative xmlns:adec="http://schemas.microsoft.com/office/drawing/2017/decorative" val="1"/>
              </a:ext>
            </a:extLst>
          </p:cNvPr>
          <p:cNvSpPr/>
          <p:nvPr userDrawn="1"/>
        </p:nvSpPr>
        <p:spPr>
          <a:xfrm>
            <a:off x="4051300" y="0"/>
            <a:ext cx="8140700" cy="6858000"/>
          </a:xfrm>
          <a:prstGeom prst="rect">
            <a:avLst/>
          </a:prstGeom>
          <a:solidFill>
            <a:srgbClr val="1A3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0"/>
          </p:nvPr>
        </p:nvSpPr>
        <p:spPr>
          <a:xfrm>
            <a:off x="4429918" y="474238"/>
            <a:ext cx="7402195" cy="5706985"/>
          </a:xfrm>
        </p:spPr>
        <p:txBody>
          <a:bodyPr>
            <a:normAutofit/>
          </a:bodyPr>
          <a:lstStyle>
            <a:lvl1pPr marL="0" indent="0">
              <a:buNone/>
              <a:defRPr sz="1800">
                <a:solidFill>
                  <a:schemeClr val="bg1"/>
                </a:solidFill>
              </a:defRPr>
            </a:lvl1pPr>
            <a:lvl2pPr marL="365760" indent="0">
              <a:buNone/>
              <a:defRPr/>
            </a:lvl2pPr>
            <a:lvl3pPr marL="731520" indent="0">
              <a:buNone/>
              <a:defRPr/>
            </a:lvl3pPr>
            <a:lvl4pPr marL="1097280" indent="0">
              <a:buNone/>
              <a:defRPr/>
            </a:lvl4pPr>
            <a:lvl5pPr marL="1463040" indent="0">
              <a:buNone/>
              <a:defRPr/>
            </a:lvl5pPr>
          </a:lstStyle>
          <a:p>
            <a:pPr lvl="0"/>
            <a:r>
              <a:rPr lang="en-US"/>
              <a:t>Click to edit Master text styles</a:t>
            </a:r>
          </a:p>
        </p:txBody>
      </p:sp>
      <p:cxnSp>
        <p:nvCxnSpPr>
          <p:cNvPr id="9" name="Straight Connector 8">
            <a:extLst>
              <a:ext uri="{C183D7F6-B498-43B3-948B-1728B52AA6E4}">
                <adec:decorative xmlns:adec="http://schemas.microsoft.com/office/drawing/2017/decorative" val="1"/>
              </a:ext>
            </a:extLst>
          </p:cNvPr>
          <p:cNvCxnSpPr/>
          <p:nvPr userDrawn="1"/>
        </p:nvCxnSpPr>
        <p:spPr>
          <a:xfrm>
            <a:off x="287079" y="1924493"/>
            <a:ext cx="3764221" cy="0"/>
          </a:xfrm>
          <a:prstGeom prst="line">
            <a:avLst/>
          </a:prstGeom>
          <a:ln w="44450">
            <a:solidFill>
              <a:srgbClr val="FE663B"/>
            </a:solidFill>
          </a:ln>
        </p:spPr>
        <p:style>
          <a:lnRef idx="1">
            <a:schemeClr val="accent1"/>
          </a:lnRef>
          <a:fillRef idx="0">
            <a:schemeClr val="accent1"/>
          </a:fillRef>
          <a:effectRef idx="0">
            <a:schemeClr val="accent1"/>
          </a:effectRef>
          <a:fontRef idx="minor">
            <a:schemeClr val="tx1"/>
          </a:fontRef>
        </p:style>
      </p:cxnSp>
      <p:pic>
        <p:nvPicPr>
          <p:cNvPr id="6" name="Graphic 5">
            <a:extLst>
              <a:ext uri="{FF2B5EF4-FFF2-40B4-BE49-F238E27FC236}">
                <a16:creationId xmlns:a16="http://schemas.microsoft.com/office/drawing/2014/main" id="{D3FE8917-ED19-0B41-911F-AF0EA731E7F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637632" y="6276866"/>
            <a:ext cx="1283288" cy="485568"/>
          </a:xfrm>
          <a:prstGeom prst="rect">
            <a:avLst/>
          </a:prstGeom>
        </p:spPr>
      </p:pic>
    </p:spTree>
    <p:extLst>
      <p:ext uri="{BB962C8B-B14F-4D97-AF65-F5344CB8AC3E}">
        <p14:creationId xmlns:p14="http://schemas.microsoft.com/office/powerpoint/2010/main" val="36823904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066800" y="365125"/>
            <a:ext cx="10058400" cy="1325563"/>
          </a:xfrm>
        </p:spPr>
        <p:txBody>
          <a:bodyPr anchor="b" anchorCtr="0"/>
          <a:lstStyle>
            <a:lvl1pPr>
              <a:defRPr baseline="0">
                <a:solidFill>
                  <a:srgbClr val="1A3B5B"/>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809B8B1-BEA4-400F-985B-DEF0895F4182}"/>
              </a:ext>
            </a:extLst>
          </p:cNvPr>
          <p:cNvSpPr>
            <a:spLocks noGrp="1"/>
          </p:cNvSpPr>
          <p:nvPr>
            <p:ph idx="1" hasCustomPrompt="1"/>
          </p:nvPr>
        </p:nvSpPr>
        <p:spPr>
          <a:xfrm>
            <a:off x="1066800" y="2254827"/>
            <a:ext cx="10058400" cy="3922136"/>
          </a:xfrm>
        </p:spPr>
        <p:txBody>
          <a:bodyPr numCol="1"/>
          <a:lstStyle>
            <a:lvl1pPr>
              <a:buClr>
                <a:srgbClr val="3877BB"/>
              </a:buClr>
              <a:defRPr/>
            </a:lvl1pPr>
            <a:lvl2pPr>
              <a:buClr>
                <a:srgbClr val="3877BB"/>
              </a:buClr>
              <a:defRPr/>
            </a:lvl2pPr>
            <a:lvl3pPr>
              <a:buClr>
                <a:srgbClr val="3877BB"/>
              </a:buClr>
              <a:defRPr/>
            </a:lvl3pPr>
            <a:lvl4pPr>
              <a:buClr>
                <a:srgbClr val="3877BB"/>
              </a:buClr>
              <a:defRPr/>
            </a:lvl4pPr>
            <a:lvl5pPr>
              <a:buClr>
                <a:srgbClr val="3877BB"/>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Graphic 4">
            <a:extLst>
              <a:ext uri="{FF2B5EF4-FFF2-40B4-BE49-F238E27FC236}">
                <a16:creationId xmlns:a16="http://schemas.microsoft.com/office/drawing/2014/main" id="{F939BEAD-F09B-C346-9D18-25CAAF45EE3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
        <p:nvSpPr>
          <p:cNvPr id="12" name="Rectangle 11">
            <a:extLst>
              <a:ext uri="{FF2B5EF4-FFF2-40B4-BE49-F238E27FC236}">
                <a16:creationId xmlns:a16="http://schemas.microsoft.com/office/drawing/2014/main" id="{B43224D9-F0FF-7F49-8041-6C67929333C8}"/>
              </a:ext>
              <a:ext uri="{C183D7F6-B498-43B3-948B-1728B52AA6E4}">
                <adec:decorative xmlns:adec="http://schemas.microsoft.com/office/drawing/2017/decorative" val="1"/>
              </a:ext>
            </a:extLst>
          </p:cNvPr>
          <p:cNvSpPr/>
          <p:nvPr userDrawn="1"/>
        </p:nvSpPr>
        <p:spPr>
          <a:xfrm>
            <a:off x="1" y="0"/>
            <a:ext cx="503430" cy="6858000"/>
          </a:xfrm>
          <a:prstGeom prst="rect">
            <a:avLst/>
          </a:prstGeom>
          <a:solidFill>
            <a:srgbClr val="EB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iagonal Stripe 13">
            <a:extLst>
              <a:ext uri="{FF2B5EF4-FFF2-40B4-BE49-F238E27FC236}">
                <a16:creationId xmlns:a16="http://schemas.microsoft.com/office/drawing/2014/main" id="{FBA41FFF-7DFC-094C-96A5-36C884F2F375}"/>
              </a:ext>
              <a:ext uri="{C183D7F6-B498-43B3-948B-1728B52AA6E4}">
                <adec:decorative xmlns:adec="http://schemas.microsoft.com/office/drawing/2017/decorative" val="1"/>
              </a:ext>
            </a:extLst>
          </p:cNvPr>
          <p:cNvSpPr/>
          <p:nvPr userDrawn="1"/>
        </p:nvSpPr>
        <p:spPr>
          <a:xfrm rot="9208565">
            <a:off x="-744382" y="1472083"/>
            <a:ext cx="2346070" cy="4775013"/>
          </a:xfrm>
          <a:prstGeom prst="diagStripe">
            <a:avLst>
              <a:gd name="adj" fmla="val 86230"/>
            </a:avLst>
          </a:prstGeom>
          <a:solidFill>
            <a:srgbClr val="EB4D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Section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066800" y="365125"/>
            <a:ext cx="10058400" cy="1325563"/>
          </a:xfrm>
        </p:spPr>
        <p:txBody>
          <a:bodyPr anchor="b" anchorCtr="0"/>
          <a:lstStyle>
            <a:lvl1pPr>
              <a:defRPr baseline="0">
                <a:solidFill>
                  <a:srgbClr val="1A3B5B"/>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809B8B1-BEA4-400F-985B-DEF0895F4182}"/>
              </a:ext>
            </a:extLst>
          </p:cNvPr>
          <p:cNvSpPr>
            <a:spLocks noGrp="1"/>
          </p:cNvSpPr>
          <p:nvPr>
            <p:ph idx="1" hasCustomPrompt="1"/>
          </p:nvPr>
        </p:nvSpPr>
        <p:spPr>
          <a:xfrm>
            <a:off x="1066800" y="2254827"/>
            <a:ext cx="4684520" cy="3922136"/>
          </a:xfrm>
        </p:spPr>
        <p:txBody>
          <a:bodyPr numCol="1"/>
          <a:lstStyle>
            <a:lvl1pPr>
              <a:buClr>
                <a:srgbClr val="3877BB"/>
              </a:buClr>
              <a:defRPr/>
            </a:lvl1pPr>
            <a:lvl2pPr>
              <a:buClr>
                <a:srgbClr val="3877BB"/>
              </a:buClr>
              <a:defRPr/>
            </a:lvl2pPr>
            <a:lvl3pPr>
              <a:buClr>
                <a:srgbClr val="3877BB"/>
              </a:buClr>
              <a:defRPr/>
            </a:lvl3pPr>
            <a:lvl4pPr>
              <a:buClr>
                <a:srgbClr val="3877BB"/>
              </a:buClr>
              <a:defRPr/>
            </a:lvl4pPr>
            <a:lvl5pPr>
              <a:buClr>
                <a:srgbClr val="3877BB"/>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CE15CEA5-A480-A361-4BFB-C2BA5D72779A}"/>
              </a:ext>
            </a:extLst>
          </p:cNvPr>
          <p:cNvSpPr>
            <a:spLocks noGrp="1"/>
          </p:cNvSpPr>
          <p:nvPr>
            <p:ph sz="quarter" idx="10"/>
          </p:nvPr>
        </p:nvSpPr>
        <p:spPr>
          <a:xfrm>
            <a:off x="6096000" y="2255838"/>
            <a:ext cx="5029200" cy="3940175"/>
          </a:xfrm>
        </p:spPr>
        <p:txBody>
          <a:bodyPr/>
          <a:lstStyle>
            <a:lvl1pPr indent="-365760" algn="l" defTabSz="914400" rtl="0" eaLnBrk="1" latinLnBrk="0" hangingPunct="1">
              <a:lnSpc>
                <a:spcPct val="100000"/>
              </a:lnSpc>
              <a:spcBef>
                <a:spcPts val="1200"/>
              </a:spcBef>
              <a:spcAft>
                <a:spcPts val="1200"/>
              </a:spcAft>
              <a:buClr>
                <a:srgbClr val="3877BB"/>
              </a:buClr>
              <a:defRPr lang="en-US" sz="2400" kern="1200" dirty="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indent="-365760" algn="l" defTabSz="914400" rtl="0" eaLnBrk="1" latinLnBrk="0" hangingPunct="1">
              <a:lnSpc>
                <a:spcPct val="100000"/>
              </a:lnSpc>
              <a:spcBef>
                <a:spcPts val="1200"/>
              </a:spcBef>
              <a:spcAft>
                <a:spcPts val="1200"/>
              </a:spcAft>
              <a:buClr>
                <a:srgbClr val="3877BB"/>
              </a:buClr>
              <a:defRPr lang="en-US" sz="2400" kern="1200" dirty="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indent="-365760" algn="l" defTabSz="914400" rtl="0" eaLnBrk="1" latinLnBrk="0" hangingPunct="1">
              <a:lnSpc>
                <a:spcPct val="100000"/>
              </a:lnSpc>
              <a:spcBef>
                <a:spcPts val="1200"/>
              </a:spcBef>
              <a:spcAft>
                <a:spcPts val="1200"/>
              </a:spcAft>
              <a:buClr>
                <a:srgbClr val="3877BB"/>
              </a:buClr>
              <a:defRPr lang="en-US" sz="2400" kern="1200" dirty="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indent="-365760" algn="l" defTabSz="914400" rtl="0" eaLnBrk="1" latinLnBrk="0" hangingPunct="1">
              <a:lnSpc>
                <a:spcPct val="100000"/>
              </a:lnSpc>
              <a:spcBef>
                <a:spcPts val="1200"/>
              </a:spcBef>
              <a:spcAft>
                <a:spcPts val="1200"/>
              </a:spcAft>
              <a:buClr>
                <a:srgbClr val="3877BB"/>
              </a:buClr>
              <a:defRPr lang="en-US" sz="2400" kern="1200" dirty="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indent="-365760" algn="l" defTabSz="914400" rtl="0" eaLnBrk="1" latinLnBrk="0" hangingPunct="1">
              <a:lnSpc>
                <a:spcPct val="100000"/>
              </a:lnSpc>
              <a:spcBef>
                <a:spcPts val="1200"/>
              </a:spcBef>
              <a:spcAft>
                <a:spcPts val="1200"/>
              </a:spcAft>
              <a:buClr>
                <a:srgbClr val="3877BB"/>
              </a:buClr>
              <a:defRPr lang="en-US" sz="2400" kern="1200" dirty="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Graphic 4">
            <a:extLst>
              <a:ext uri="{FF2B5EF4-FFF2-40B4-BE49-F238E27FC236}">
                <a16:creationId xmlns:a16="http://schemas.microsoft.com/office/drawing/2014/main" id="{F939BEAD-F09B-C346-9D18-25CAAF45EE3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
        <p:nvSpPr>
          <p:cNvPr id="12" name="Rectangle 11">
            <a:extLst>
              <a:ext uri="{FF2B5EF4-FFF2-40B4-BE49-F238E27FC236}">
                <a16:creationId xmlns:a16="http://schemas.microsoft.com/office/drawing/2014/main" id="{B43224D9-F0FF-7F49-8041-6C67929333C8}"/>
              </a:ext>
              <a:ext uri="{C183D7F6-B498-43B3-948B-1728B52AA6E4}">
                <adec:decorative xmlns:adec="http://schemas.microsoft.com/office/drawing/2017/decorative" val="1"/>
              </a:ext>
            </a:extLst>
          </p:cNvPr>
          <p:cNvSpPr/>
          <p:nvPr userDrawn="1"/>
        </p:nvSpPr>
        <p:spPr>
          <a:xfrm>
            <a:off x="1" y="0"/>
            <a:ext cx="503430" cy="6858000"/>
          </a:xfrm>
          <a:prstGeom prst="rect">
            <a:avLst/>
          </a:prstGeom>
          <a:solidFill>
            <a:srgbClr val="EB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iagonal Stripe 13">
            <a:extLst>
              <a:ext uri="{FF2B5EF4-FFF2-40B4-BE49-F238E27FC236}">
                <a16:creationId xmlns:a16="http://schemas.microsoft.com/office/drawing/2014/main" id="{FBA41FFF-7DFC-094C-96A5-36C884F2F375}"/>
              </a:ext>
              <a:ext uri="{C183D7F6-B498-43B3-948B-1728B52AA6E4}">
                <adec:decorative xmlns:adec="http://schemas.microsoft.com/office/drawing/2017/decorative" val="1"/>
              </a:ext>
            </a:extLst>
          </p:cNvPr>
          <p:cNvSpPr/>
          <p:nvPr userDrawn="1"/>
        </p:nvSpPr>
        <p:spPr>
          <a:xfrm rot="9208565">
            <a:off x="-744382" y="1472083"/>
            <a:ext cx="2346070" cy="4775013"/>
          </a:xfrm>
          <a:prstGeom prst="diagStripe">
            <a:avLst>
              <a:gd name="adj" fmla="val 86230"/>
            </a:avLst>
          </a:prstGeom>
          <a:solidFill>
            <a:srgbClr val="EB4D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1956063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Section Blue">
    <p:spTree>
      <p:nvGrpSpPr>
        <p:cNvPr id="1" name=""/>
        <p:cNvGrpSpPr/>
        <p:nvPr/>
      </p:nvGrpSpPr>
      <p:grpSpPr>
        <a:xfrm>
          <a:off x="0" y="0"/>
          <a:ext cx="0" cy="0"/>
          <a:chOff x="0" y="0"/>
          <a:chExt cx="0" cy="0"/>
        </a:xfrm>
      </p:grpSpPr>
      <p:sp>
        <p:nvSpPr>
          <p:cNvPr id="11" name="Diagonal Stripe 10">
            <a:extLst>
              <a:ext uri="{FF2B5EF4-FFF2-40B4-BE49-F238E27FC236}">
                <a16:creationId xmlns:a16="http://schemas.microsoft.com/office/drawing/2014/main" id="{F4D2313D-445B-1749-9332-140F28D8FA48}"/>
              </a:ext>
              <a:ext uri="{C183D7F6-B498-43B3-948B-1728B52AA6E4}">
                <adec:decorative xmlns:adec="http://schemas.microsoft.com/office/drawing/2017/decorative" val="1"/>
              </a:ext>
            </a:extLst>
          </p:cNvPr>
          <p:cNvSpPr/>
          <p:nvPr userDrawn="1"/>
        </p:nvSpPr>
        <p:spPr>
          <a:xfrm rot="9208565">
            <a:off x="-744382" y="1472083"/>
            <a:ext cx="2346070" cy="4775013"/>
          </a:xfrm>
          <a:prstGeom prst="diagStripe">
            <a:avLst>
              <a:gd name="adj" fmla="val 86230"/>
            </a:avLst>
          </a:prstGeom>
          <a:solidFill>
            <a:srgbClr val="EB4D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Rectangle 15">
            <a:extLst>
              <a:ext uri="{FF2B5EF4-FFF2-40B4-BE49-F238E27FC236}">
                <a16:creationId xmlns:a16="http://schemas.microsoft.com/office/drawing/2014/main" id="{4E78468F-6640-2043-896C-0F489B894DE6}"/>
              </a:ext>
              <a:ext uri="{C183D7F6-B498-43B3-948B-1728B52AA6E4}">
                <adec:decorative xmlns:adec="http://schemas.microsoft.com/office/drawing/2017/decorative" val="1"/>
              </a:ext>
            </a:extLst>
          </p:cNvPr>
          <p:cNvSpPr/>
          <p:nvPr userDrawn="1"/>
        </p:nvSpPr>
        <p:spPr>
          <a:xfrm>
            <a:off x="1" y="0"/>
            <a:ext cx="503430" cy="6858000"/>
          </a:xfrm>
          <a:prstGeom prst="rect">
            <a:avLst/>
          </a:prstGeom>
          <a:solidFill>
            <a:srgbClr val="EB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7002147-2B19-F846-8342-4AB09A07BE24}"/>
              </a:ext>
              <a:ext uri="{C183D7F6-B498-43B3-948B-1728B52AA6E4}">
                <adec:decorative xmlns:adec="http://schemas.microsoft.com/office/drawing/2017/decorative" val="1"/>
              </a:ext>
            </a:extLst>
          </p:cNvPr>
          <p:cNvSpPr/>
          <p:nvPr userDrawn="1"/>
        </p:nvSpPr>
        <p:spPr>
          <a:xfrm>
            <a:off x="0" y="0"/>
            <a:ext cx="12191999" cy="1912139"/>
          </a:xfrm>
          <a:prstGeom prst="rect">
            <a:avLst/>
          </a:prstGeom>
          <a:solidFill>
            <a:srgbClr val="1A3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4E6F4"/>
              </a:solidFill>
            </a:endParaRPr>
          </a:p>
        </p:txBody>
      </p:sp>
      <p:sp>
        <p:nvSpPr>
          <p:cNvPr id="18" name="Title 1">
            <a:extLst>
              <a:ext uri="{FF2B5EF4-FFF2-40B4-BE49-F238E27FC236}">
                <a16:creationId xmlns:a16="http://schemas.microsoft.com/office/drawing/2014/main" id="{60339787-6830-C548-B652-89566B645CD4}"/>
              </a:ext>
            </a:extLst>
          </p:cNvPr>
          <p:cNvSpPr>
            <a:spLocks noGrp="1"/>
          </p:cNvSpPr>
          <p:nvPr>
            <p:ph type="title" hasCustomPrompt="1"/>
          </p:nvPr>
        </p:nvSpPr>
        <p:spPr>
          <a:xfrm>
            <a:off x="1066800" y="218364"/>
            <a:ext cx="9783170" cy="1433015"/>
          </a:xfrm>
        </p:spPr>
        <p:txBody>
          <a:bodyPr anchor="b" anchorCtr="0"/>
          <a:lstStyle>
            <a:lvl1pPr>
              <a:defRPr>
                <a:solidFill>
                  <a:schemeClr val="bg1"/>
                </a:solidFill>
              </a:defRPr>
            </a:lvl1pPr>
          </a:lstStyle>
          <a:p>
            <a:r>
              <a:rPr lang="en-US"/>
              <a:t>[Click to edit Master title style]</a:t>
            </a:r>
          </a:p>
        </p:txBody>
      </p:sp>
      <p:sp>
        <p:nvSpPr>
          <p:cNvPr id="15" name="Content Placeholder 2">
            <a:extLst>
              <a:ext uri="{FF2B5EF4-FFF2-40B4-BE49-F238E27FC236}">
                <a16:creationId xmlns:a16="http://schemas.microsoft.com/office/drawing/2014/main" id="{CFCB8FB9-1DFE-DF48-B927-892C67DADE00}"/>
              </a:ext>
            </a:extLst>
          </p:cNvPr>
          <p:cNvSpPr>
            <a:spLocks noGrp="1"/>
          </p:cNvSpPr>
          <p:nvPr>
            <p:ph idx="1" hasCustomPrompt="1"/>
          </p:nvPr>
        </p:nvSpPr>
        <p:spPr>
          <a:xfrm>
            <a:off x="1066799" y="2254827"/>
            <a:ext cx="9783171" cy="3922136"/>
          </a:xfrm>
        </p:spPr>
        <p:txBody>
          <a:bodyPr numCol="1"/>
          <a:lstStyle>
            <a:lvl1pPr>
              <a:buClr>
                <a:srgbClr val="3877BB"/>
              </a:buClr>
              <a:defRPr>
                <a:solidFill>
                  <a:schemeClr val="accent1">
                    <a:lumMod val="10000"/>
                  </a:schemeClr>
                </a:solidFill>
              </a:defRPr>
            </a:lvl1pPr>
            <a:lvl2pPr>
              <a:buClr>
                <a:srgbClr val="3877BB"/>
              </a:buClr>
              <a:defRPr>
                <a:solidFill>
                  <a:schemeClr val="accent1">
                    <a:lumMod val="10000"/>
                  </a:schemeClr>
                </a:solidFill>
              </a:defRPr>
            </a:lvl2pPr>
            <a:lvl3pPr>
              <a:buClr>
                <a:srgbClr val="3877BB"/>
              </a:buClr>
              <a:defRPr>
                <a:solidFill>
                  <a:schemeClr val="accent1">
                    <a:lumMod val="10000"/>
                  </a:schemeClr>
                </a:solidFill>
              </a:defRPr>
            </a:lvl3pPr>
            <a:lvl4pPr>
              <a:buClr>
                <a:srgbClr val="3877BB"/>
              </a:buClr>
              <a:defRPr>
                <a:solidFill>
                  <a:schemeClr val="accent1">
                    <a:lumMod val="10000"/>
                  </a:schemeClr>
                </a:solidFill>
              </a:defRPr>
            </a:lvl4pPr>
            <a:lvl5pPr>
              <a:buClr>
                <a:srgbClr val="3877BB"/>
              </a:buClr>
              <a:defRPr>
                <a:solidFill>
                  <a:schemeClr val="accent1">
                    <a:lumMod val="1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Graphic 4">
            <a:extLst>
              <a:ext uri="{FF2B5EF4-FFF2-40B4-BE49-F238E27FC236}">
                <a16:creationId xmlns:a16="http://schemas.microsoft.com/office/drawing/2014/main" id="{F939BEAD-F09B-C346-9D18-25CAAF45EE3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Tree>
    <p:extLst>
      <p:ext uri="{BB962C8B-B14F-4D97-AF65-F5344CB8AC3E}">
        <p14:creationId xmlns:p14="http://schemas.microsoft.com/office/powerpoint/2010/main" val="30156092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Section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066800" y="365125"/>
            <a:ext cx="10058400" cy="1325563"/>
          </a:xfrm>
        </p:spPr>
        <p:txBody>
          <a:bodyPr anchor="b" anchorCtr="0"/>
          <a:lstStyle>
            <a:lvl1pPr>
              <a:defRPr>
                <a:solidFill>
                  <a:srgbClr val="1A3B5B"/>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809B8B1-BEA4-400F-985B-DEF0895F4182}"/>
              </a:ext>
            </a:extLst>
          </p:cNvPr>
          <p:cNvSpPr>
            <a:spLocks noGrp="1"/>
          </p:cNvSpPr>
          <p:nvPr>
            <p:ph idx="1" hasCustomPrompt="1"/>
          </p:nvPr>
        </p:nvSpPr>
        <p:spPr>
          <a:xfrm>
            <a:off x="1066800" y="2254827"/>
            <a:ext cx="10058400" cy="3922136"/>
          </a:xfrm>
        </p:spPr>
        <p:txBody>
          <a:bodyPr numCol="1"/>
          <a:lstStyle>
            <a:lvl1pPr>
              <a:buClr>
                <a:srgbClr val="EB4D00"/>
              </a:buClr>
              <a:defRPr/>
            </a:lvl1pPr>
            <a:lvl2pPr>
              <a:buClr>
                <a:srgbClr val="EB4D00"/>
              </a:buClr>
              <a:defRPr/>
            </a:lvl2pPr>
            <a:lvl3pPr>
              <a:buClr>
                <a:srgbClr val="EB4D00"/>
              </a:buClr>
              <a:defRPr/>
            </a:lvl3pPr>
            <a:lvl4pPr>
              <a:buClr>
                <a:srgbClr val="EB4D00"/>
              </a:buClr>
              <a:defRPr/>
            </a:lvl4pPr>
            <a:lvl5pPr>
              <a:buClr>
                <a:srgbClr val="EB4D00"/>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iagonal Stripe 7">
            <a:extLst>
              <a:ext uri="{FF2B5EF4-FFF2-40B4-BE49-F238E27FC236}">
                <a16:creationId xmlns:a16="http://schemas.microsoft.com/office/drawing/2014/main" id="{9F5C0735-F265-FD4C-83E6-ED399923784A}"/>
              </a:ext>
              <a:ext uri="{C183D7F6-B498-43B3-948B-1728B52AA6E4}">
                <adec:decorative xmlns:adec="http://schemas.microsoft.com/office/drawing/2017/decorative" val="1"/>
              </a:ext>
            </a:extLst>
          </p:cNvPr>
          <p:cNvSpPr/>
          <p:nvPr userDrawn="1"/>
        </p:nvSpPr>
        <p:spPr>
          <a:xfrm rot="9208565">
            <a:off x="-744382" y="1472083"/>
            <a:ext cx="2346070" cy="4775013"/>
          </a:xfrm>
          <a:prstGeom prst="diagStripe">
            <a:avLst>
              <a:gd name="adj" fmla="val 86230"/>
            </a:avLst>
          </a:prstGeom>
          <a:solidFill>
            <a:srgbClr val="3877B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 name="Graphic 4">
            <a:extLst>
              <a:ext uri="{FF2B5EF4-FFF2-40B4-BE49-F238E27FC236}">
                <a16:creationId xmlns:a16="http://schemas.microsoft.com/office/drawing/2014/main" id="{F939BEAD-F09B-C346-9D18-25CAAF45EE3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
        <p:nvSpPr>
          <p:cNvPr id="12" name="Rectangle 11">
            <a:extLst>
              <a:ext uri="{FF2B5EF4-FFF2-40B4-BE49-F238E27FC236}">
                <a16:creationId xmlns:a16="http://schemas.microsoft.com/office/drawing/2014/main" id="{B43224D9-F0FF-7F49-8041-6C67929333C8}"/>
              </a:ext>
              <a:ext uri="{C183D7F6-B498-43B3-948B-1728B52AA6E4}">
                <adec:decorative xmlns:adec="http://schemas.microsoft.com/office/drawing/2017/decorative" val="1"/>
              </a:ext>
            </a:extLst>
          </p:cNvPr>
          <p:cNvSpPr/>
          <p:nvPr userDrawn="1"/>
        </p:nvSpPr>
        <p:spPr>
          <a:xfrm>
            <a:off x="1" y="0"/>
            <a:ext cx="503430" cy="6858000"/>
          </a:xfrm>
          <a:prstGeom prst="rect">
            <a:avLst/>
          </a:prstGeom>
          <a:solidFill>
            <a:srgbClr val="387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33465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Section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066800" y="365125"/>
            <a:ext cx="10058400" cy="1325563"/>
          </a:xfrm>
        </p:spPr>
        <p:txBody>
          <a:bodyPr anchor="b" anchorCtr="0"/>
          <a:lstStyle>
            <a:lvl1pPr>
              <a:defRPr>
                <a:solidFill>
                  <a:srgbClr val="1A3B5B"/>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809B8B1-BEA4-400F-985B-DEF0895F4182}"/>
              </a:ext>
            </a:extLst>
          </p:cNvPr>
          <p:cNvSpPr>
            <a:spLocks noGrp="1"/>
          </p:cNvSpPr>
          <p:nvPr>
            <p:ph idx="1" hasCustomPrompt="1"/>
          </p:nvPr>
        </p:nvSpPr>
        <p:spPr>
          <a:xfrm>
            <a:off x="1066798" y="2273877"/>
            <a:ext cx="4667429" cy="3922136"/>
          </a:xfrm>
        </p:spPr>
        <p:txBody>
          <a:bodyPr numCol="1"/>
          <a:lstStyle>
            <a:lvl1pPr>
              <a:buClr>
                <a:srgbClr val="EB4D00"/>
              </a:buClr>
              <a:defRPr/>
            </a:lvl1pPr>
            <a:lvl2pPr>
              <a:buClr>
                <a:srgbClr val="EB4D00"/>
              </a:buClr>
              <a:defRPr/>
            </a:lvl2pPr>
            <a:lvl3pPr>
              <a:buClr>
                <a:srgbClr val="EB4D00"/>
              </a:buClr>
              <a:defRPr/>
            </a:lvl3pPr>
            <a:lvl4pPr>
              <a:buClr>
                <a:srgbClr val="EB4D00"/>
              </a:buClr>
              <a:defRPr/>
            </a:lvl4pPr>
            <a:lvl5pPr>
              <a:buClr>
                <a:srgbClr val="EB4D00"/>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6D6DD9B4-708A-2470-3788-F0408F1175D0}"/>
              </a:ext>
            </a:extLst>
          </p:cNvPr>
          <p:cNvSpPr>
            <a:spLocks noGrp="1"/>
          </p:cNvSpPr>
          <p:nvPr>
            <p:ph sz="quarter" idx="10"/>
          </p:nvPr>
        </p:nvSpPr>
        <p:spPr>
          <a:xfrm>
            <a:off x="6096001" y="2281238"/>
            <a:ext cx="5029200" cy="3914775"/>
          </a:xfrm>
        </p:spPr>
        <p:txBody>
          <a:bodyPr/>
          <a:lstStyle>
            <a:lvl1pPr indent="-365760" algn="l" defTabSz="914400" rtl="0" eaLnBrk="1" latinLnBrk="0" hangingPunct="1">
              <a:lnSpc>
                <a:spcPct val="100000"/>
              </a:lnSpc>
              <a:spcBef>
                <a:spcPts val="1200"/>
              </a:spcBef>
              <a:spcAft>
                <a:spcPts val="1200"/>
              </a:spcAft>
              <a:buClr>
                <a:srgbClr val="EB4D00"/>
              </a:buClr>
              <a:defRPr lang="en-US" sz="2400" kern="1200" dirty="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indent="-365760" algn="l" defTabSz="914400" rtl="0" eaLnBrk="1" latinLnBrk="0" hangingPunct="1">
              <a:lnSpc>
                <a:spcPct val="100000"/>
              </a:lnSpc>
              <a:spcBef>
                <a:spcPts val="1200"/>
              </a:spcBef>
              <a:spcAft>
                <a:spcPts val="1200"/>
              </a:spcAft>
              <a:buClr>
                <a:srgbClr val="EB4D00"/>
              </a:buClr>
              <a:defRPr lang="en-US" sz="2400" kern="1200" dirty="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indent="-365760" algn="l" defTabSz="914400" rtl="0" eaLnBrk="1" latinLnBrk="0" hangingPunct="1">
              <a:lnSpc>
                <a:spcPct val="100000"/>
              </a:lnSpc>
              <a:spcBef>
                <a:spcPts val="1200"/>
              </a:spcBef>
              <a:spcAft>
                <a:spcPts val="1200"/>
              </a:spcAft>
              <a:buClr>
                <a:srgbClr val="EB4D00"/>
              </a:buClr>
              <a:defRPr lang="en-US" sz="2400" kern="1200" dirty="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indent="-365760" algn="l" defTabSz="914400" rtl="0" eaLnBrk="1" latinLnBrk="0" hangingPunct="1">
              <a:lnSpc>
                <a:spcPct val="100000"/>
              </a:lnSpc>
              <a:spcBef>
                <a:spcPts val="1200"/>
              </a:spcBef>
              <a:spcAft>
                <a:spcPts val="1200"/>
              </a:spcAft>
              <a:buClr>
                <a:srgbClr val="EB4D00"/>
              </a:buClr>
              <a:defRPr lang="en-US" sz="2400" kern="1200" dirty="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indent="-365760" algn="l" defTabSz="914400" rtl="0" eaLnBrk="1" latinLnBrk="0" hangingPunct="1">
              <a:lnSpc>
                <a:spcPct val="100000"/>
              </a:lnSpc>
              <a:spcBef>
                <a:spcPts val="1200"/>
              </a:spcBef>
              <a:spcAft>
                <a:spcPts val="1200"/>
              </a:spcAft>
              <a:buClr>
                <a:srgbClr val="EB4D00"/>
              </a:buClr>
              <a:defRPr lang="en-US" sz="2400" kern="1200" dirty="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iagonal Stripe 7">
            <a:extLst>
              <a:ext uri="{FF2B5EF4-FFF2-40B4-BE49-F238E27FC236}">
                <a16:creationId xmlns:a16="http://schemas.microsoft.com/office/drawing/2014/main" id="{9F5C0735-F265-FD4C-83E6-ED399923784A}"/>
              </a:ext>
              <a:ext uri="{C183D7F6-B498-43B3-948B-1728B52AA6E4}">
                <adec:decorative xmlns:adec="http://schemas.microsoft.com/office/drawing/2017/decorative" val="1"/>
              </a:ext>
            </a:extLst>
          </p:cNvPr>
          <p:cNvSpPr/>
          <p:nvPr userDrawn="1"/>
        </p:nvSpPr>
        <p:spPr>
          <a:xfrm rot="9208565">
            <a:off x="-744382" y="1472083"/>
            <a:ext cx="2346070" cy="4775013"/>
          </a:xfrm>
          <a:prstGeom prst="diagStripe">
            <a:avLst>
              <a:gd name="adj" fmla="val 86230"/>
            </a:avLst>
          </a:prstGeom>
          <a:solidFill>
            <a:srgbClr val="3877B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 name="Graphic 4">
            <a:extLst>
              <a:ext uri="{FF2B5EF4-FFF2-40B4-BE49-F238E27FC236}">
                <a16:creationId xmlns:a16="http://schemas.microsoft.com/office/drawing/2014/main" id="{F939BEAD-F09B-C346-9D18-25CAAF45EE3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
        <p:nvSpPr>
          <p:cNvPr id="12" name="Rectangle 11">
            <a:extLst>
              <a:ext uri="{FF2B5EF4-FFF2-40B4-BE49-F238E27FC236}">
                <a16:creationId xmlns:a16="http://schemas.microsoft.com/office/drawing/2014/main" id="{B43224D9-F0FF-7F49-8041-6C67929333C8}"/>
              </a:ext>
              <a:ext uri="{C183D7F6-B498-43B3-948B-1728B52AA6E4}">
                <adec:decorative xmlns:adec="http://schemas.microsoft.com/office/drawing/2017/decorative" val="1"/>
              </a:ext>
            </a:extLst>
          </p:cNvPr>
          <p:cNvSpPr/>
          <p:nvPr userDrawn="1"/>
        </p:nvSpPr>
        <p:spPr>
          <a:xfrm>
            <a:off x="1" y="0"/>
            <a:ext cx="503430" cy="6858000"/>
          </a:xfrm>
          <a:prstGeom prst="rect">
            <a:avLst/>
          </a:prstGeom>
          <a:solidFill>
            <a:srgbClr val="387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17160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Section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066800" y="365125"/>
            <a:ext cx="10058400" cy="1325563"/>
          </a:xfrm>
        </p:spPr>
        <p:txBody>
          <a:bodyPr anchor="b" anchorCtr="0"/>
          <a:lstStyle>
            <a:lvl1pPr>
              <a:defRPr>
                <a:solidFill>
                  <a:srgbClr val="1A3B5B"/>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809B8B1-BEA4-400F-985B-DEF0895F4182}"/>
              </a:ext>
            </a:extLst>
          </p:cNvPr>
          <p:cNvSpPr>
            <a:spLocks noGrp="1"/>
          </p:cNvSpPr>
          <p:nvPr>
            <p:ph idx="1" hasCustomPrompt="1"/>
          </p:nvPr>
        </p:nvSpPr>
        <p:spPr>
          <a:xfrm>
            <a:off x="1066800" y="2254827"/>
            <a:ext cx="10058400" cy="3922136"/>
          </a:xfrm>
        </p:spPr>
        <p:txBody>
          <a:bodyPr numCol="1"/>
          <a:lstStyle>
            <a:lvl1pPr>
              <a:buClr>
                <a:srgbClr val="EB4D00"/>
              </a:buClr>
              <a:defRPr>
                <a:solidFill>
                  <a:schemeClr val="accent1">
                    <a:lumMod val="25000"/>
                  </a:schemeClr>
                </a:solidFill>
              </a:defRPr>
            </a:lvl1pPr>
            <a:lvl2pPr>
              <a:buClr>
                <a:srgbClr val="EB4D00"/>
              </a:buClr>
              <a:defRPr>
                <a:solidFill>
                  <a:schemeClr val="accent1">
                    <a:lumMod val="25000"/>
                  </a:schemeClr>
                </a:solidFill>
              </a:defRPr>
            </a:lvl2pPr>
            <a:lvl3pPr>
              <a:buClr>
                <a:srgbClr val="EB4D00"/>
              </a:buClr>
              <a:defRPr>
                <a:solidFill>
                  <a:schemeClr val="accent1">
                    <a:lumMod val="25000"/>
                  </a:schemeClr>
                </a:solidFill>
              </a:defRPr>
            </a:lvl3pPr>
            <a:lvl4pPr>
              <a:buClr>
                <a:srgbClr val="EB4D00"/>
              </a:buClr>
              <a:defRPr>
                <a:solidFill>
                  <a:schemeClr val="accent1">
                    <a:lumMod val="25000"/>
                  </a:schemeClr>
                </a:solidFill>
              </a:defRPr>
            </a:lvl4pPr>
            <a:lvl5pPr>
              <a:buClr>
                <a:srgbClr val="EB4D00"/>
              </a:buClr>
              <a:defRPr>
                <a:solidFill>
                  <a:schemeClr val="accent1">
                    <a:lumMod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iagonal Stripe 7">
            <a:extLst>
              <a:ext uri="{FF2B5EF4-FFF2-40B4-BE49-F238E27FC236}">
                <a16:creationId xmlns:a16="http://schemas.microsoft.com/office/drawing/2014/main" id="{9F5C0735-F265-FD4C-83E6-ED399923784A}"/>
              </a:ext>
              <a:ext uri="{C183D7F6-B498-43B3-948B-1728B52AA6E4}">
                <adec:decorative xmlns:adec="http://schemas.microsoft.com/office/drawing/2017/decorative" val="1"/>
              </a:ext>
            </a:extLst>
          </p:cNvPr>
          <p:cNvSpPr/>
          <p:nvPr userDrawn="1"/>
        </p:nvSpPr>
        <p:spPr>
          <a:xfrm rot="9208565">
            <a:off x="-744382" y="1472083"/>
            <a:ext cx="2346070" cy="4775013"/>
          </a:xfrm>
          <a:prstGeom prst="diagStripe">
            <a:avLst>
              <a:gd name="adj" fmla="val 86230"/>
            </a:avLst>
          </a:prstGeom>
          <a:solidFill>
            <a:srgbClr val="EB4D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 name="Graphic 4">
            <a:extLst>
              <a:ext uri="{FF2B5EF4-FFF2-40B4-BE49-F238E27FC236}">
                <a16:creationId xmlns:a16="http://schemas.microsoft.com/office/drawing/2014/main" id="{F939BEAD-F09B-C346-9D18-25CAAF45EE3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
        <p:nvSpPr>
          <p:cNvPr id="12" name="Rectangle 11">
            <a:extLst>
              <a:ext uri="{FF2B5EF4-FFF2-40B4-BE49-F238E27FC236}">
                <a16:creationId xmlns:a16="http://schemas.microsoft.com/office/drawing/2014/main" id="{B43224D9-F0FF-7F49-8041-6C67929333C8}"/>
              </a:ext>
              <a:ext uri="{C183D7F6-B498-43B3-948B-1728B52AA6E4}">
                <adec:decorative xmlns:adec="http://schemas.microsoft.com/office/drawing/2017/decorative" val="1"/>
              </a:ext>
            </a:extLst>
          </p:cNvPr>
          <p:cNvSpPr/>
          <p:nvPr userDrawn="1"/>
        </p:nvSpPr>
        <p:spPr>
          <a:xfrm>
            <a:off x="1" y="0"/>
            <a:ext cx="503430" cy="6858000"/>
          </a:xfrm>
          <a:prstGeom prst="rect">
            <a:avLst/>
          </a:prstGeom>
          <a:solidFill>
            <a:srgbClr val="1A3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84444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Section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066800" y="365125"/>
            <a:ext cx="10058400" cy="1325563"/>
          </a:xfrm>
        </p:spPr>
        <p:txBody>
          <a:bodyPr anchor="b" anchorCtr="0"/>
          <a:lstStyle>
            <a:lvl1pPr>
              <a:defRPr>
                <a:solidFill>
                  <a:srgbClr val="1A3B5B"/>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809B8B1-BEA4-400F-985B-DEF0895F4182}"/>
              </a:ext>
            </a:extLst>
          </p:cNvPr>
          <p:cNvSpPr>
            <a:spLocks noGrp="1"/>
          </p:cNvSpPr>
          <p:nvPr>
            <p:ph idx="1" hasCustomPrompt="1"/>
          </p:nvPr>
        </p:nvSpPr>
        <p:spPr>
          <a:xfrm>
            <a:off x="1066800" y="2254827"/>
            <a:ext cx="4761432" cy="3922136"/>
          </a:xfrm>
        </p:spPr>
        <p:txBody>
          <a:bodyPr numCol="1"/>
          <a:lstStyle>
            <a:lvl1pPr>
              <a:buClr>
                <a:srgbClr val="EB4D00"/>
              </a:buClr>
              <a:defRPr>
                <a:solidFill>
                  <a:schemeClr val="accent1">
                    <a:lumMod val="25000"/>
                  </a:schemeClr>
                </a:solidFill>
              </a:defRPr>
            </a:lvl1pPr>
            <a:lvl2pPr>
              <a:buClr>
                <a:srgbClr val="EB4D00"/>
              </a:buClr>
              <a:defRPr>
                <a:solidFill>
                  <a:schemeClr val="accent1">
                    <a:lumMod val="25000"/>
                  </a:schemeClr>
                </a:solidFill>
              </a:defRPr>
            </a:lvl2pPr>
            <a:lvl3pPr>
              <a:buClr>
                <a:srgbClr val="EB4D00"/>
              </a:buClr>
              <a:defRPr>
                <a:solidFill>
                  <a:schemeClr val="accent1">
                    <a:lumMod val="25000"/>
                  </a:schemeClr>
                </a:solidFill>
              </a:defRPr>
            </a:lvl3pPr>
            <a:lvl4pPr>
              <a:buClr>
                <a:srgbClr val="EB4D00"/>
              </a:buClr>
              <a:defRPr>
                <a:solidFill>
                  <a:schemeClr val="accent1">
                    <a:lumMod val="25000"/>
                  </a:schemeClr>
                </a:solidFill>
              </a:defRPr>
            </a:lvl4pPr>
            <a:lvl5pPr>
              <a:buClr>
                <a:srgbClr val="EB4D00"/>
              </a:buClr>
              <a:defRPr>
                <a:solidFill>
                  <a:schemeClr val="accent1">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6C2BB754-56E7-67C8-B8E6-BB5B5653ACA2}"/>
              </a:ext>
            </a:extLst>
          </p:cNvPr>
          <p:cNvSpPr>
            <a:spLocks noGrp="1"/>
          </p:cNvSpPr>
          <p:nvPr>
            <p:ph sz="quarter" idx="10"/>
          </p:nvPr>
        </p:nvSpPr>
        <p:spPr>
          <a:xfrm>
            <a:off x="6178550" y="2254827"/>
            <a:ext cx="4946650" cy="3931661"/>
          </a:xfrm>
        </p:spPr>
        <p:txBody>
          <a:bodyPr>
            <a:normAutofit/>
          </a:bodyPr>
          <a:lstStyle>
            <a:lvl1pPr indent="-365760" algn="l" defTabSz="914400" rtl="0" eaLnBrk="1" latinLnBrk="0" hangingPunct="1">
              <a:lnSpc>
                <a:spcPct val="100000"/>
              </a:lnSpc>
              <a:spcBef>
                <a:spcPts val="1200"/>
              </a:spcBef>
              <a:spcAft>
                <a:spcPts val="1200"/>
              </a:spcAft>
              <a:buClr>
                <a:srgbClr val="EB4D00"/>
              </a:buClr>
              <a:defRPr lang="en-US" sz="2400" kern="1200" dirty="0">
                <a:solidFill>
                  <a:schemeClr val="accent1">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indent="-365760" algn="l" defTabSz="914400" rtl="0" eaLnBrk="1" latinLnBrk="0" hangingPunct="1">
              <a:lnSpc>
                <a:spcPct val="100000"/>
              </a:lnSpc>
              <a:spcBef>
                <a:spcPts val="1200"/>
              </a:spcBef>
              <a:spcAft>
                <a:spcPts val="1200"/>
              </a:spcAft>
              <a:buClr>
                <a:srgbClr val="EB4D00"/>
              </a:buClr>
              <a:defRPr lang="en-US" sz="2400" kern="1200" dirty="0">
                <a:solidFill>
                  <a:schemeClr val="accent1">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indent="-365760" algn="l" defTabSz="914400" rtl="0" eaLnBrk="1" latinLnBrk="0" hangingPunct="1">
              <a:lnSpc>
                <a:spcPct val="100000"/>
              </a:lnSpc>
              <a:spcBef>
                <a:spcPts val="1200"/>
              </a:spcBef>
              <a:spcAft>
                <a:spcPts val="1200"/>
              </a:spcAft>
              <a:buClr>
                <a:srgbClr val="EB4D00"/>
              </a:buClr>
              <a:defRPr lang="en-US" sz="2400" kern="1200" dirty="0">
                <a:solidFill>
                  <a:schemeClr val="accent1">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indent="-365760" algn="l" defTabSz="914400" rtl="0" eaLnBrk="1" latinLnBrk="0" hangingPunct="1">
              <a:lnSpc>
                <a:spcPct val="100000"/>
              </a:lnSpc>
              <a:spcBef>
                <a:spcPts val="1200"/>
              </a:spcBef>
              <a:spcAft>
                <a:spcPts val="1200"/>
              </a:spcAft>
              <a:buClr>
                <a:srgbClr val="EB4D00"/>
              </a:buClr>
              <a:defRPr lang="en-US" sz="2400" kern="1200" dirty="0">
                <a:solidFill>
                  <a:schemeClr val="accent1">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indent="-365760" algn="l" defTabSz="914400" rtl="0" eaLnBrk="1" latinLnBrk="0" hangingPunct="1">
              <a:lnSpc>
                <a:spcPct val="100000"/>
              </a:lnSpc>
              <a:spcBef>
                <a:spcPts val="1200"/>
              </a:spcBef>
              <a:spcAft>
                <a:spcPts val="1200"/>
              </a:spcAft>
              <a:buClr>
                <a:srgbClr val="EB4D00"/>
              </a:buClr>
              <a:defRPr lang="en-US" sz="2400" kern="1200" dirty="0">
                <a:solidFill>
                  <a:schemeClr val="accent1">
                    <a:lumMod val="25000"/>
                  </a:schemeClr>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iagonal Stripe 7">
            <a:extLst>
              <a:ext uri="{FF2B5EF4-FFF2-40B4-BE49-F238E27FC236}">
                <a16:creationId xmlns:a16="http://schemas.microsoft.com/office/drawing/2014/main" id="{9F5C0735-F265-FD4C-83E6-ED399923784A}"/>
              </a:ext>
              <a:ext uri="{C183D7F6-B498-43B3-948B-1728B52AA6E4}">
                <adec:decorative xmlns:adec="http://schemas.microsoft.com/office/drawing/2017/decorative" val="1"/>
              </a:ext>
            </a:extLst>
          </p:cNvPr>
          <p:cNvSpPr/>
          <p:nvPr userDrawn="1"/>
        </p:nvSpPr>
        <p:spPr>
          <a:xfrm rot="9208565">
            <a:off x="-744382" y="1472083"/>
            <a:ext cx="2346070" cy="4775013"/>
          </a:xfrm>
          <a:prstGeom prst="diagStripe">
            <a:avLst>
              <a:gd name="adj" fmla="val 86230"/>
            </a:avLst>
          </a:prstGeom>
          <a:solidFill>
            <a:srgbClr val="EB4D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 name="Graphic 4">
            <a:extLst>
              <a:ext uri="{FF2B5EF4-FFF2-40B4-BE49-F238E27FC236}">
                <a16:creationId xmlns:a16="http://schemas.microsoft.com/office/drawing/2014/main" id="{F939BEAD-F09B-C346-9D18-25CAAF45EE3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
        <p:nvSpPr>
          <p:cNvPr id="12" name="Rectangle 11">
            <a:extLst>
              <a:ext uri="{FF2B5EF4-FFF2-40B4-BE49-F238E27FC236}">
                <a16:creationId xmlns:a16="http://schemas.microsoft.com/office/drawing/2014/main" id="{B43224D9-F0FF-7F49-8041-6C67929333C8}"/>
              </a:ext>
              <a:ext uri="{C183D7F6-B498-43B3-948B-1728B52AA6E4}">
                <adec:decorative xmlns:adec="http://schemas.microsoft.com/office/drawing/2017/decorative" val="1"/>
              </a:ext>
            </a:extLst>
          </p:cNvPr>
          <p:cNvSpPr/>
          <p:nvPr userDrawn="1"/>
        </p:nvSpPr>
        <p:spPr>
          <a:xfrm>
            <a:off x="1" y="0"/>
            <a:ext cx="503430" cy="6858000"/>
          </a:xfrm>
          <a:prstGeom prst="rect">
            <a:avLst/>
          </a:prstGeom>
          <a:solidFill>
            <a:srgbClr val="1A3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50786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Section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066800" y="365125"/>
            <a:ext cx="10058400" cy="1325563"/>
          </a:xfrm>
        </p:spPr>
        <p:txBody>
          <a:bodyPr anchor="b" anchorCtr="0"/>
          <a:lstStyle>
            <a:lvl1pPr>
              <a:defRPr>
                <a:solidFill>
                  <a:srgbClr val="1A3B5B"/>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809B8B1-BEA4-400F-985B-DEF0895F4182}"/>
              </a:ext>
            </a:extLst>
          </p:cNvPr>
          <p:cNvSpPr>
            <a:spLocks noGrp="1"/>
          </p:cNvSpPr>
          <p:nvPr>
            <p:ph idx="1" hasCustomPrompt="1"/>
          </p:nvPr>
        </p:nvSpPr>
        <p:spPr>
          <a:xfrm>
            <a:off x="1066800" y="2254827"/>
            <a:ext cx="10058400" cy="1906975"/>
          </a:xfrm>
        </p:spPr>
        <p:txBody>
          <a:bodyPr numCol="1"/>
          <a:lstStyle>
            <a:lvl1pPr>
              <a:buClr>
                <a:srgbClr val="EB4D00"/>
              </a:buClr>
              <a:defRPr>
                <a:solidFill>
                  <a:schemeClr val="accent1">
                    <a:lumMod val="25000"/>
                  </a:schemeClr>
                </a:solidFill>
              </a:defRPr>
            </a:lvl1pPr>
            <a:lvl2pPr>
              <a:buClr>
                <a:srgbClr val="EB4D00"/>
              </a:buClr>
              <a:defRPr>
                <a:solidFill>
                  <a:schemeClr val="accent1">
                    <a:lumMod val="25000"/>
                  </a:schemeClr>
                </a:solidFill>
              </a:defRPr>
            </a:lvl2pPr>
            <a:lvl3pPr>
              <a:buClr>
                <a:srgbClr val="EB4D00"/>
              </a:buClr>
              <a:defRPr>
                <a:solidFill>
                  <a:schemeClr val="accent1">
                    <a:lumMod val="25000"/>
                  </a:schemeClr>
                </a:solidFill>
              </a:defRPr>
            </a:lvl3pPr>
            <a:lvl4pPr>
              <a:buClr>
                <a:srgbClr val="EB4D00"/>
              </a:buClr>
              <a:defRPr>
                <a:solidFill>
                  <a:schemeClr val="accent1">
                    <a:lumMod val="25000"/>
                  </a:schemeClr>
                </a:solidFill>
              </a:defRPr>
            </a:lvl4pPr>
            <a:lvl5pPr>
              <a:buClr>
                <a:srgbClr val="EB4D00"/>
              </a:buClr>
              <a:defRPr>
                <a:solidFill>
                  <a:schemeClr val="accent1">
                    <a:lumMod val="25000"/>
                  </a:schemeClr>
                </a:solidFill>
              </a:defRPr>
            </a:lvl5pPr>
          </a:lstStyle>
          <a:p>
            <a:pPr lvl="0"/>
            <a:r>
              <a:rPr lang="en-US" dirty="0"/>
              <a:t>Edit Master text styles</a:t>
            </a:r>
          </a:p>
          <a:p>
            <a:pPr lvl="1"/>
            <a:r>
              <a:rPr lang="en-US" dirty="0"/>
              <a:t>Second level</a:t>
            </a:r>
          </a:p>
          <a:p>
            <a:pPr lvl="2"/>
            <a:r>
              <a:rPr lang="en-US" dirty="0"/>
              <a:t>Third level</a:t>
            </a:r>
          </a:p>
        </p:txBody>
      </p:sp>
      <p:sp>
        <p:nvSpPr>
          <p:cNvPr id="6" name="Content Placeholder 5">
            <a:extLst>
              <a:ext uri="{FF2B5EF4-FFF2-40B4-BE49-F238E27FC236}">
                <a16:creationId xmlns:a16="http://schemas.microsoft.com/office/drawing/2014/main" id="{6C2BB754-56E7-67C8-B8E6-BB5B5653ACA2}"/>
              </a:ext>
            </a:extLst>
          </p:cNvPr>
          <p:cNvSpPr>
            <a:spLocks noGrp="1"/>
          </p:cNvSpPr>
          <p:nvPr>
            <p:ph sz="quarter" idx="10"/>
          </p:nvPr>
        </p:nvSpPr>
        <p:spPr>
          <a:xfrm>
            <a:off x="1066800" y="4279513"/>
            <a:ext cx="10058400" cy="1906975"/>
          </a:xfrm>
        </p:spPr>
        <p:txBody>
          <a:bodyPr>
            <a:normAutofit/>
          </a:bodyPr>
          <a:lstStyle>
            <a:lvl1pPr indent="-365760" algn="l" defTabSz="914400" rtl="0" eaLnBrk="1" latinLnBrk="0" hangingPunct="1">
              <a:lnSpc>
                <a:spcPct val="100000"/>
              </a:lnSpc>
              <a:spcBef>
                <a:spcPts val="1200"/>
              </a:spcBef>
              <a:spcAft>
                <a:spcPts val="1200"/>
              </a:spcAft>
              <a:buClr>
                <a:srgbClr val="EB4D00"/>
              </a:buClr>
              <a:defRPr lang="en-US" sz="2400" kern="1200" dirty="0">
                <a:solidFill>
                  <a:schemeClr val="accent1">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indent="-365760" algn="l" defTabSz="914400" rtl="0" eaLnBrk="1" latinLnBrk="0" hangingPunct="1">
              <a:lnSpc>
                <a:spcPct val="100000"/>
              </a:lnSpc>
              <a:spcBef>
                <a:spcPts val="1200"/>
              </a:spcBef>
              <a:spcAft>
                <a:spcPts val="1200"/>
              </a:spcAft>
              <a:buClr>
                <a:srgbClr val="EB4D00"/>
              </a:buClr>
              <a:defRPr lang="en-US" sz="2400" kern="1200" dirty="0">
                <a:solidFill>
                  <a:schemeClr val="accent1">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indent="-365760" algn="l" defTabSz="914400" rtl="0" eaLnBrk="1" latinLnBrk="0" hangingPunct="1">
              <a:lnSpc>
                <a:spcPct val="100000"/>
              </a:lnSpc>
              <a:spcBef>
                <a:spcPts val="1200"/>
              </a:spcBef>
              <a:spcAft>
                <a:spcPts val="1200"/>
              </a:spcAft>
              <a:buClr>
                <a:srgbClr val="EB4D00"/>
              </a:buClr>
              <a:defRPr lang="en-US" sz="2400" kern="1200" dirty="0">
                <a:solidFill>
                  <a:schemeClr val="accent1">
                    <a:lumMod val="25000"/>
                  </a:schemeClr>
                </a:solidFill>
                <a:latin typeface="Open Sans" panose="020B0606030504020204" pitchFamily="34" charset="0"/>
                <a:ea typeface="Open Sans" panose="020B0606030504020204" pitchFamily="34" charset="0"/>
                <a:cs typeface="Open Sans" panose="020B0606030504020204" pitchFamily="34" charset="0"/>
              </a:defRPr>
            </a:lvl3pPr>
          </a:lstStyle>
          <a:p>
            <a:pPr lvl="0"/>
            <a:r>
              <a:rPr lang="en-US" dirty="0"/>
              <a:t>Click to edit Master text styles</a:t>
            </a:r>
          </a:p>
          <a:p>
            <a:pPr lvl="1"/>
            <a:r>
              <a:rPr lang="en-US" dirty="0"/>
              <a:t>Second level</a:t>
            </a:r>
          </a:p>
          <a:p>
            <a:pPr lvl="2"/>
            <a:r>
              <a:rPr lang="en-US" dirty="0"/>
              <a:t>Third level</a:t>
            </a:r>
          </a:p>
        </p:txBody>
      </p:sp>
      <p:sp>
        <p:nvSpPr>
          <p:cNvPr id="8" name="Diagonal Stripe 7">
            <a:extLst>
              <a:ext uri="{FF2B5EF4-FFF2-40B4-BE49-F238E27FC236}">
                <a16:creationId xmlns:a16="http://schemas.microsoft.com/office/drawing/2014/main" id="{9F5C0735-F265-FD4C-83E6-ED399923784A}"/>
              </a:ext>
              <a:ext uri="{C183D7F6-B498-43B3-948B-1728B52AA6E4}">
                <adec:decorative xmlns:adec="http://schemas.microsoft.com/office/drawing/2017/decorative" val="1"/>
              </a:ext>
            </a:extLst>
          </p:cNvPr>
          <p:cNvSpPr/>
          <p:nvPr userDrawn="1"/>
        </p:nvSpPr>
        <p:spPr>
          <a:xfrm rot="9208565">
            <a:off x="-744382" y="1472083"/>
            <a:ext cx="2346070" cy="4775013"/>
          </a:xfrm>
          <a:prstGeom prst="diagStripe">
            <a:avLst>
              <a:gd name="adj" fmla="val 86230"/>
            </a:avLst>
          </a:prstGeom>
          <a:solidFill>
            <a:srgbClr val="EB4D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 name="Graphic 4">
            <a:extLst>
              <a:ext uri="{FF2B5EF4-FFF2-40B4-BE49-F238E27FC236}">
                <a16:creationId xmlns:a16="http://schemas.microsoft.com/office/drawing/2014/main" id="{F939BEAD-F09B-C346-9D18-25CAAF45EE3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
        <p:nvSpPr>
          <p:cNvPr id="12" name="Rectangle 11">
            <a:extLst>
              <a:ext uri="{FF2B5EF4-FFF2-40B4-BE49-F238E27FC236}">
                <a16:creationId xmlns:a16="http://schemas.microsoft.com/office/drawing/2014/main" id="{B43224D9-F0FF-7F49-8041-6C67929333C8}"/>
              </a:ext>
              <a:ext uri="{C183D7F6-B498-43B3-948B-1728B52AA6E4}">
                <adec:decorative xmlns:adec="http://schemas.microsoft.com/office/drawing/2017/decorative" val="1"/>
              </a:ext>
            </a:extLst>
          </p:cNvPr>
          <p:cNvSpPr/>
          <p:nvPr userDrawn="1"/>
        </p:nvSpPr>
        <p:spPr>
          <a:xfrm>
            <a:off x="1" y="0"/>
            <a:ext cx="503430" cy="6858000"/>
          </a:xfrm>
          <a:prstGeom prst="rect">
            <a:avLst/>
          </a:prstGeom>
          <a:solidFill>
            <a:srgbClr val="1A3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4051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rgbClr val="1A3B5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6AB78-4592-2941-894F-7686F3475CE6}"/>
              </a:ext>
            </a:extLst>
          </p:cNvPr>
          <p:cNvSpPr>
            <a:spLocks noGrp="1"/>
          </p:cNvSpPr>
          <p:nvPr>
            <p:ph type="title"/>
          </p:nvPr>
        </p:nvSpPr>
        <p:spPr>
          <a:xfrm>
            <a:off x="1184343" y="2353583"/>
            <a:ext cx="5159829" cy="1565275"/>
          </a:xfrm>
        </p:spPr>
        <p:txBody>
          <a:bodyPr/>
          <a:lstStyle>
            <a:lvl1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pic>
        <p:nvPicPr>
          <p:cNvPr id="4" name="Picture 3" descr="Logo&#10;&#10;Description automatically generated">
            <a:extLst>
              <a:ext uri="{FF2B5EF4-FFF2-40B4-BE49-F238E27FC236}">
                <a16:creationId xmlns:a16="http://schemas.microsoft.com/office/drawing/2014/main" id="{D9DE154A-C79F-0F47-91E0-C4490C2FE6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8650" y="719402"/>
            <a:ext cx="2257268" cy="874229"/>
          </a:xfrm>
          <a:prstGeom prst="rect">
            <a:avLst/>
          </a:prstGeom>
        </p:spPr>
      </p:pic>
      <p:sp>
        <p:nvSpPr>
          <p:cNvPr id="16" name="Rectangle 15">
            <a:extLst>
              <a:ext uri="{FF2B5EF4-FFF2-40B4-BE49-F238E27FC236}">
                <a16:creationId xmlns:a16="http://schemas.microsoft.com/office/drawing/2014/main" id="{81483517-6F39-774D-930D-AFDD4891821C}"/>
              </a:ext>
            </a:extLst>
          </p:cNvPr>
          <p:cNvSpPr/>
          <p:nvPr userDrawn="1"/>
        </p:nvSpPr>
        <p:spPr>
          <a:xfrm rot="20785132">
            <a:off x="7296447" y="-1107483"/>
            <a:ext cx="5959043" cy="8820185"/>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28E1A8D-8B79-6646-A108-3735C332D570}"/>
              </a:ext>
            </a:extLst>
          </p:cNvPr>
          <p:cNvSpPr/>
          <p:nvPr userDrawn="1"/>
        </p:nvSpPr>
        <p:spPr>
          <a:xfrm rot="20785132">
            <a:off x="7374430" y="-452585"/>
            <a:ext cx="381222" cy="8820185"/>
          </a:xfrm>
          <a:prstGeom prst="rect">
            <a:avLst/>
          </a:prstGeom>
          <a:solidFill>
            <a:srgbClr val="1A3B5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726DB18-06AA-0541-90F5-5EEBDE0F82AE}"/>
              </a:ext>
            </a:extLst>
          </p:cNvPr>
          <p:cNvSpPr/>
          <p:nvPr userDrawn="1"/>
        </p:nvSpPr>
        <p:spPr>
          <a:xfrm rot="5400000" flipH="1">
            <a:off x="9218991" y="-3235706"/>
            <a:ext cx="182648" cy="6207652"/>
          </a:xfrm>
          <a:prstGeom prst="rect">
            <a:avLst/>
          </a:prstGeom>
          <a:solidFill>
            <a:schemeClr val="accent1">
              <a:lumMod val="10000"/>
              <a:alpha val="6613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D94ABFB-C94B-8045-9556-45C4E7D1038F}"/>
              </a:ext>
            </a:extLst>
          </p:cNvPr>
          <p:cNvSpPr/>
          <p:nvPr userDrawn="1"/>
        </p:nvSpPr>
        <p:spPr>
          <a:xfrm rot="5400000" flipH="1">
            <a:off x="10053382" y="4717989"/>
            <a:ext cx="182648" cy="4538873"/>
          </a:xfrm>
          <a:prstGeom prst="rect">
            <a:avLst/>
          </a:prstGeom>
          <a:solidFill>
            <a:schemeClr val="accent1">
              <a:lumMod val="10000"/>
              <a:alpha val="6613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666351C-7F29-3C40-ABDA-9C808235A295}"/>
              </a:ext>
            </a:extLst>
          </p:cNvPr>
          <p:cNvSpPr/>
          <p:nvPr userDrawn="1"/>
        </p:nvSpPr>
        <p:spPr>
          <a:xfrm flipH="1">
            <a:off x="12252486" y="-40552"/>
            <a:ext cx="161656" cy="6936651"/>
          </a:xfrm>
          <a:prstGeom prst="rect">
            <a:avLst/>
          </a:prstGeom>
          <a:solidFill>
            <a:schemeClr val="accent1">
              <a:lumMod val="10000"/>
              <a:alpha val="6613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ubtitle 2">
            <a:extLst>
              <a:ext uri="{FF2B5EF4-FFF2-40B4-BE49-F238E27FC236}">
                <a16:creationId xmlns:a16="http://schemas.microsoft.com/office/drawing/2014/main" id="{04D7C28C-CA19-8449-8852-7FF0B7A46A15}"/>
              </a:ext>
            </a:extLst>
          </p:cNvPr>
          <p:cNvSpPr>
            <a:spLocks noGrp="1"/>
          </p:cNvSpPr>
          <p:nvPr>
            <p:ph type="subTitle" idx="1" hasCustomPrompt="1"/>
          </p:nvPr>
        </p:nvSpPr>
        <p:spPr>
          <a:xfrm>
            <a:off x="1915883" y="4618041"/>
            <a:ext cx="3840460" cy="369459"/>
          </a:xfrm>
        </p:spPr>
        <p:txBody>
          <a:bodyPr>
            <a:normAutofit/>
          </a:bodyPr>
          <a:lstStyle>
            <a:lvl1pPr marL="0" indent="0" algn="l">
              <a:buNone/>
              <a:defRPr sz="1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t>
            </a:r>
            <a:r>
              <a:rPr lang="en-US" err="1"/>
              <a:t>Firstname</a:t>
            </a:r>
            <a:r>
              <a:rPr lang="en-US"/>
              <a:t> </a:t>
            </a:r>
            <a:r>
              <a:rPr lang="en-US" err="1"/>
              <a:t>Lastname</a:t>
            </a:r>
            <a:r>
              <a:rPr lang="en-US"/>
              <a:t>]</a:t>
            </a:r>
          </a:p>
        </p:txBody>
      </p:sp>
      <p:sp>
        <p:nvSpPr>
          <p:cNvPr id="24" name="Text Placeholder 26">
            <a:extLst>
              <a:ext uri="{FF2B5EF4-FFF2-40B4-BE49-F238E27FC236}">
                <a16:creationId xmlns:a16="http://schemas.microsoft.com/office/drawing/2014/main" id="{C992668E-CFC3-D744-BBA3-1B3FCA29AC46}"/>
              </a:ext>
            </a:extLst>
          </p:cNvPr>
          <p:cNvSpPr>
            <a:spLocks noGrp="1"/>
          </p:cNvSpPr>
          <p:nvPr>
            <p:ph type="body" sz="quarter" idx="11" hasCustomPrompt="1"/>
          </p:nvPr>
        </p:nvSpPr>
        <p:spPr>
          <a:xfrm>
            <a:off x="1915881" y="5132643"/>
            <a:ext cx="3840461" cy="422275"/>
          </a:xfrm>
        </p:spPr>
        <p:txBody>
          <a:bodyPr>
            <a:normAutofit/>
          </a:bodyPr>
          <a:lstStyle>
            <a:lvl1pPr marL="0" indent="0">
              <a:buNone/>
              <a:defRPr sz="1200" b="0" i="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65760" indent="0">
              <a:buNone/>
              <a:defRPr>
                <a:solidFill>
                  <a:schemeClr val="bg1"/>
                </a:solidFill>
              </a:defRPr>
            </a:lvl2pPr>
            <a:lvl3pPr marL="731520" indent="0">
              <a:buNone/>
              <a:defRPr>
                <a:solidFill>
                  <a:schemeClr val="bg1"/>
                </a:solidFill>
              </a:defRPr>
            </a:lvl3pPr>
            <a:lvl4pPr marL="1097280" indent="0">
              <a:buNone/>
              <a:defRPr>
                <a:solidFill>
                  <a:schemeClr val="bg1"/>
                </a:solidFill>
              </a:defRPr>
            </a:lvl4pPr>
            <a:lvl5pPr marL="1463040" indent="0">
              <a:buNone/>
              <a:defRPr>
                <a:solidFill>
                  <a:schemeClr val="bg1"/>
                </a:solidFill>
              </a:defRPr>
            </a:lvl5pPr>
          </a:lstStyle>
          <a:p>
            <a:pPr lvl="0"/>
            <a:r>
              <a:rPr lang="en-US"/>
              <a:t>[Job title]</a:t>
            </a:r>
          </a:p>
        </p:txBody>
      </p:sp>
      <p:pic>
        <p:nvPicPr>
          <p:cNvPr id="25" name="Graphic 24" descr="User outline">
            <a:extLst>
              <a:ext uri="{FF2B5EF4-FFF2-40B4-BE49-F238E27FC236}">
                <a16:creationId xmlns:a16="http://schemas.microsoft.com/office/drawing/2014/main" id="{91A24D51-61CC-F542-810A-6A75C4C5D5B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1483" y="4583949"/>
            <a:ext cx="914400" cy="914400"/>
          </a:xfrm>
          <a:prstGeom prst="rect">
            <a:avLst/>
          </a:prstGeom>
        </p:spPr>
      </p:pic>
    </p:spTree>
    <p:extLst>
      <p:ext uri="{BB962C8B-B14F-4D97-AF65-F5344CB8AC3E}">
        <p14:creationId xmlns:p14="http://schemas.microsoft.com/office/powerpoint/2010/main" val="38026632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de Layou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EEFD1BD-01CC-4A4A-B6E4-2A6AA57D2D15}"/>
              </a:ext>
            </a:extLst>
          </p:cNvPr>
          <p:cNvSpPr>
            <a:spLocks noGrp="1"/>
          </p:cNvSpPr>
          <p:nvPr>
            <p:ph type="title" hasCustomPrompt="1"/>
          </p:nvPr>
        </p:nvSpPr>
        <p:spPr>
          <a:xfrm>
            <a:off x="1066800" y="365125"/>
            <a:ext cx="10058400" cy="1325563"/>
          </a:xfrm>
        </p:spPr>
        <p:txBody>
          <a:bodyPr anchor="b" anchorCtr="0"/>
          <a:lstStyle>
            <a:lvl1pPr>
              <a:defRPr baseline="0">
                <a:solidFill>
                  <a:srgbClr val="1A3B5B"/>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809B8B1-BEA4-400F-985B-DEF0895F4182}"/>
              </a:ext>
            </a:extLst>
          </p:cNvPr>
          <p:cNvSpPr>
            <a:spLocks noGrp="1"/>
          </p:cNvSpPr>
          <p:nvPr>
            <p:ph idx="1" hasCustomPrompt="1"/>
          </p:nvPr>
        </p:nvSpPr>
        <p:spPr/>
        <p:txBody>
          <a:bodyPr/>
          <a:lstStyle>
            <a:lvl1pPr marL="0" indent="0">
              <a:spcBef>
                <a:spcPts val="0"/>
              </a:spcBef>
              <a:spcAft>
                <a:spcPts val="0"/>
              </a:spcAft>
              <a:buNone/>
              <a:defRPr>
                <a:latin typeface="Courier New" panose="02070309020205020404" pitchFamily="49" charset="0"/>
                <a:cs typeface="Courier New" panose="02070309020205020404" pitchFamily="49" charset="0"/>
              </a:defRPr>
            </a:lvl1pPr>
            <a:lvl2pPr marL="365760" indent="0">
              <a:spcBef>
                <a:spcPts val="0"/>
              </a:spcBef>
              <a:spcAft>
                <a:spcPts val="0"/>
              </a:spcAft>
              <a:buNone/>
              <a:defRPr>
                <a:latin typeface="Courier New" panose="02070309020205020404" pitchFamily="49" charset="0"/>
                <a:cs typeface="Courier New" panose="02070309020205020404" pitchFamily="49" charset="0"/>
              </a:defRPr>
            </a:lvl2pPr>
            <a:lvl3pPr marL="731520" indent="0">
              <a:spcBef>
                <a:spcPts val="0"/>
              </a:spcBef>
              <a:spcAft>
                <a:spcPts val="0"/>
              </a:spcAft>
              <a:buNone/>
              <a:defRPr>
                <a:latin typeface="Courier New" panose="02070309020205020404" pitchFamily="49" charset="0"/>
                <a:cs typeface="Courier New" panose="02070309020205020404" pitchFamily="49" charset="0"/>
              </a:defRPr>
            </a:lvl3pPr>
            <a:lvl4pPr marL="1097280" indent="0">
              <a:spcBef>
                <a:spcPts val="0"/>
              </a:spcBef>
              <a:spcAft>
                <a:spcPts val="0"/>
              </a:spcAft>
              <a:buNone/>
              <a:defRPr>
                <a:latin typeface="Courier New" panose="02070309020205020404" pitchFamily="49" charset="0"/>
                <a:cs typeface="Courier New" panose="02070309020205020404" pitchFamily="49" charset="0"/>
              </a:defRPr>
            </a:lvl4pPr>
            <a:lvl5pPr marL="1463040" indent="0">
              <a:spcBef>
                <a:spcPts val="0"/>
              </a:spcBef>
              <a:spcAft>
                <a:spcPts val="0"/>
              </a:spcAft>
              <a:buNone/>
              <a:defRPr>
                <a:latin typeface="Courier New" panose="02070309020205020404" pitchFamily="49" charset="0"/>
                <a:cs typeface="Courier New" panose="02070309020205020404" pitchFamily="49" charset="0"/>
              </a:defRPr>
            </a:lvl5pPr>
          </a:lstStyle>
          <a:p>
            <a:pPr lvl="0"/>
            <a:r>
              <a:rPr lang="en-US"/>
              <a:t>&lt;code examples&gt;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Graphic 4">
            <a:extLst>
              <a:ext uri="{FF2B5EF4-FFF2-40B4-BE49-F238E27FC236}">
                <a16:creationId xmlns:a16="http://schemas.microsoft.com/office/drawing/2014/main" id="{525E4F7E-9D5C-0647-AE44-C114E20D4B7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Tree>
    <p:extLst>
      <p:ext uri="{BB962C8B-B14F-4D97-AF65-F5344CB8AC3E}">
        <p14:creationId xmlns:p14="http://schemas.microsoft.com/office/powerpoint/2010/main" val="36609681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Audit Content Blue Lar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AF1D04-C19A-4063-AAB0-AD957B1E703F}"/>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1A3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111584" y="253693"/>
            <a:ext cx="10324354" cy="1325563"/>
          </a:xfrm>
        </p:spPr>
        <p:txBody>
          <a:bodyPr anchor="b" anchorCtr="0"/>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809B8B1-BEA4-400F-985B-DEF0895F4182}"/>
              </a:ext>
            </a:extLst>
          </p:cNvPr>
          <p:cNvSpPr>
            <a:spLocks noGrp="1"/>
          </p:cNvSpPr>
          <p:nvPr>
            <p:ph idx="1"/>
          </p:nvPr>
        </p:nvSpPr>
        <p:spPr>
          <a:xfrm>
            <a:off x="1111584" y="2173184"/>
            <a:ext cx="10324354" cy="4003778"/>
          </a:xfrm>
        </p:spPr>
        <p:txBody>
          <a:bodyPr>
            <a:normAutofit/>
          </a:bodyPr>
          <a:lstStyle>
            <a:lvl1pPr>
              <a:buClr>
                <a:schemeClr val="bg1"/>
              </a:buClr>
              <a:defRPr sz="2000">
                <a:solidFill>
                  <a:schemeClr val="bg1"/>
                </a:solidFill>
              </a:defRPr>
            </a:lvl1pPr>
            <a:lvl2pPr>
              <a:buClr>
                <a:schemeClr val="bg1"/>
              </a:buClr>
              <a:defRPr sz="2000">
                <a:solidFill>
                  <a:schemeClr val="bg1"/>
                </a:solidFill>
              </a:defRPr>
            </a:lvl2pPr>
            <a:lvl3pPr>
              <a:buClr>
                <a:schemeClr val="bg1"/>
              </a:buClr>
              <a:defRPr sz="2000">
                <a:solidFill>
                  <a:schemeClr val="bg1"/>
                </a:solidFill>
              </a:defRPr>
            </a:lvl3pPr>
            <a:lvl4pPr>
              <a:buClr>
                <a:schemeClr val="bg1"/>
              </a:buClr>
              <a:defRPr sz="2000">
                <a:solidFill>
                  <a:schemeClr val="bg1"/>
                </a:solidFill>
              </a:defRPr>
            </a:lvl4pPr>
            <a:lvl5pPr>
              <a:buClr>
                <a:schemeClr val="bg1"/>
              </a:buCl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a:extLst>
              <a:ext uri="{FF2B5EF4-FFF2-40B4-BE49-F238E27FC236}">
                <a16:creationId xmlns:a16="http://schemas.microsoft.com/office/drawing/2014/main" id="{AB6BDF93-DBE6-4985-9AF8-29A2553848CD}"/>
              </a:ext>
              <a:ext uri="{C183D7F6-B498-43B3-948B-1728B52AA6E4}">
                <adec:decorative xmlns:adec="http://schemas.microsoft.com/office/drawing/2017/decorative" val="1"/>
              </a:ext>
            </a:extLst>
          </p:cNvPr>
          <p:cNvCxnSpPr>
            <a:cxnSpLocks/>
          </p:cNvCxnSpPr>
          <p:nvPr userDrawn="1"/>
        </p:nvCxnSpPr>
        <p:spPr>
          <a:xfrm>
            <a:off x="0" y="1706256"/>
            <a:ext cx="5213684" cy="0"/>
          </a:xfrm>
          <a:prstGeom prst="line">
            <a:avLst/>
          </a:prstGeom>
          <a:ln w="38100">
            <a:solidFill>
              <a:srgbClr val="FE663B"/>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F90654AD-21AB-B644-BFB5-6FD1BEF3604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80474" y="6281931"/>
            <a:ext cx="1060932" cy="408720"/>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reakout Content Blue Lar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AF1D04-C19A-4063-AAB0-AD957B1E703F}"/>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1A3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111584" y="253693"/>
            <a:ext cx="10324354" cy="1325563"/>
          </a:xfrm>
        </p:spPr>
        <p:txBody>
          <a:bodyPr anchor="b" anchorCtr="0"/>
          <a:lstStyle>
            <a:lvl1pPr>
              <a:defRPr>
                <a:solidFill>
                  <a:schemeClr val="bg1"/>
                </a:solidFill>
              </a:defRPr>
            </a:lvl1pPr>
          </a:lstStyle>
          <a:p>
            <a:r>
              <a:rPr lang="en-US"/>
              <a:t>[Click to edit Master title style]</a:t>
            </a:r>
          </a:p>
        </p:txBody>
      </p:sp>
      <p:sp>
        <p:nvSpPr>
          <p:cNvPr id="7" name="TextBox 6">
            <a:extLst>
              <a:ext uri="{FF2B5EF4-FFF2-40B4-BE49-F238E27FC236}">
                <a16:creationId xmlns:a16="http://schemas.microsoft.com/office/drawing/2014/main" id="{8601F3A1-308E-4B10-B1B3-E509A3F4DFB5}"/>
              </a:ext>
            </a:extLst>
          </p:cNvPr>
          <p:cNvSpPr txBox="1"/>
          <p:nvPr userDrawn="1"/>
        </p:nvSpPr>
        <p:spPr>
          <a:xfrm>
            <a:off x="1" y="13252"/>
            <a:ext cx="1570963" cy="461665"/>
          </a:xfrm>
          <a:prstGeom prst="rect">
            <a:avLst/>
          </a:prstGeom>
          <a:solidFill>
            <a:schemeClr val="bg1"/>
          </a:solidFill>
          <a:ln w="50800">
            <a:solidFill>
              <a:srgbClr val="FE663B"/>
            </a:solidFill>
          </a:ln>
        </p:spPr>
        <p:txBody>
          <a:bodyPr wrap="square" rtlCol="0" anchor="ctr" anchorCtr="1">
            <a:spAutoFit/>
          </a:bodyPr>
          <a:lstStyle/>
          <a:p>
            <a:r>
              <a:rPr lang="en-US" sz="2400" b="1">
                <a:solidFill>
                  <a:schemeClr val="accent5"/>
                </a:solidFill>
              </a:rPr>
              <a:t>Breakout</a:t>
            </a:r>
          </a:p>
        </p:txBody>
      </p:sp>
      <p:sp>
        <p:nvSpPr>
          <p:cNvPr id="3" name="Content Placeholder 2">
            <a:extLst>
              <a:ext uri="{FF2B5EF4-FFF2-40B4-BE49-F238E27FC236}">
                <a16:creationId xmlns:a16="http://schemas.microsoft.com/office/drawing/2014/main" id="{9809B8B1-BEA4-400F-985B-DEF0895F4182}"/>
              </a:ext>
            </a:extLst>
          </p:cNvPr>
          <p:cNvSpPr>
            <a:spLocks noGrp="1"/>
          </p:cNvSpPr>
          <p:nvPr>
            <p:ph idx="1"/>
          </p:nvPr>
        </p:nvSpPr>
        <p:spPr>
          <a:xfrm>
            <a:off x="1111584" y="2173184"/>
            <a:ext cx="10324354" cy="4003778"/>
          </a:xfrm>
        </p:spPr>
        <p:txBody>
          <a:bodyPr>
            <a:normAutofit/>
          </a:bodyPr>
          <a:lstStyle>
            <a:lvl1pPr>
              <a:buClr>
                <a:schemeClr val="bg1"/>
              </a:buClr>
              <a:defRPr sz="2000">
                <a:solidFill>
                  <a:schemeClr val="bg1"/>
                </a:solidFill>
              </a:defRPr>
            </a:lvl1pPr>
            <a:lvl2pPr>
              <a:buClr>
                <a:schemeClr val="bg1"/>
              </a:buClr>
              <a:defRPr sz="2000">
                <a:solidFill>
                  <a:schemeClr val="bg1"/>
                </a:solidFill>
              </a:defRPr>
            </a:lvl2pPr>
            <a:lvl3pPr>
              <a:buClr>
                <a:schemeClr val="bg1"/>
              </a:buClr>
              <a:defRPr sz="2000">
                <a:solidFill>
                  <a:schemeClr val="bg1"/>
                </a:solidFill>
              </a:defRPr>
            </a:lvl3pPr>
            <a:lvl4pPr>
              <a:buClr>
                <a:schemeClr val="bg1"/>
              </a:buClr>
              <a:defRPr sz="2000">
                <a:solidFill>
                  <a:schemeClr val="bg1"/>
                </a:solidFill>
              </a:defRPr>
            </a:lvl4pPr>
            <a:lvl5pPr>
              <a:buClr>
                <a:schemeClr val="bg1"/>
              </a:buCl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a:extLst>
              <a:ext uri="{FF2B5EF4-FFF2-40B4-BE49-F238E27FC236}">
                <a16:creationId xmlns:a16="http://schemas.microsoft.com/office/drawing/2014/main" id="{AB6BDF93-DBE6-4985-9AF8-29A2553848CD}"/>
              </a:ext>
              <a:ext uri="{C183D7F6-B498-43B3-948B-1728B52AA6E4}">
                <adec:decorative xmlns:adec="http://schemas.microsoft.com/office/drawing/2017/decorative" val="1"/>
              </a:ext>
            </a:extLst>
          </p:cNvPr>
          <p:cNvCxnSpPr>
            <a:cxnSpLocks/>
          </p:cNvCxnSpPr>
          <p:nvPr userDrawn="1"/>
        </p:nvCxnSpPr>
        <p:spPr>
          <a:xfrm>
            <a:off x="0" y="1706256"/>
            <a:ext cx="5213684" cy="0"/>
          </a:xfrm>
          <a:prstGeom prst="line">
            <a:avLst/>
          </a:prstGeom>
          <a:ln w="38100">
            <a:solidFill>
              <a:srgbClr val="FE663B"/>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F90654AD-21AB-B644-BFB5-6FD1BEF3604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80474" y="6281931"/>
            <a:ext cx="1060932" cy="408720"/>
          </a:xfrm>
          <a:prstGeom prst="rect">
            <a:avLst/>
          </a:prstGeom>
        </p:spPr>
      </p:pic>
    </p:spTree>
    <p:extLst>
      <p:ext uri="{BB962C8B-B14F-4D97-AF65-F5344CB8AC3E}">
        <p14:creationId xmlns:p14="http://schemas.microsoft.com/office/powerpoint/2010/main" val="2057195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xercise Content Blue Lar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AF1D04-C19A-4063-AAB0-AD957B1E703F}"/>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1A3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111584" y="253693"/>
            <a:ext cx="10324354" cy="1325563"/>
          </a:xfrm>
        </p:spPr>
        <p:txBody>
          <a:bodyPr anchor="b" anchorCtr="0"/>
          <a:lstStyle>
            <a:lvl1pPr>
              <a:defRPr>
                <a:solidFill>
                  <a:schemeClr val="bg1"/>
                </a:solidFill>
              </a:defRPr>
            </a:lvl1pPr>
          </a:lstStyle>
          <a:p>
            <a:r>
              <a:rPr lang="en-US"/>
              <a:t>[Click to edit Master title style]</a:t>
            </a:r>
          </a:p>
        </p:txBody>
      </p:sp>
      <p:sp>
        <p:nvSpPr>
          <p:cNvPr id="7" name="TextBox 6">
            <a:extLst>
              <a:ext uri="{FF2B5EF4-FFF2-40B4-BE49-F238E27FC236}">
                <a16:creationId xmlns:a16="http://schemas.microsoft.com/office/drawing/2014/main" id="{8601F3A1-308E-4B10-B1B3-E509A3F4DFB5}"/>
              </a:ext>
            </a:extLst>
          </p:cNvPr>
          <p:cNvSpPr txBox="1"/>
          <p:nvPr userDrawn="1"/>
        </p:nvSpPr>
        <p:spPr>
          <a:xfrm>
            <a:off x="1" y="13252"/>
            <a:ext cx="1570963" cy="461665"/>
          </a:xfrm>
          <a:prstGeom prst="rect">
            <a:avLst/>
          </a:prstGeom>
          <a:solidFill>
            <a:schemeClr val="bg1"/>
          </a:solidFill>
          <a:ln w="50800">
            <a:solidFill>
              <a:srgbClr val="FE663B"/>
            </a:solidFill>
          </a:ln>
        </p:spPr>
        <p:txBody>
          <a:bodyPr wrap="square" rtlCol="0" anchor="ctr" anchorCtr="1">
            <a:spAutoFit/>
          </a:bodyPr>
          <a:lstStyle/>
          <a:p>
            <a:r>
              <a:rPr lang="en-US" sz="2400" b="1">
                <a:solidFill>
                  <a:schemeClr val="accent5"/>
                </a:solidFill>
              </a:rPr>
              <a:t>Exercise</a:t>
            </a:r>
          </a:p>
        </p:txBody>
      </p:sp>
      <p:sp>
        <p:nvSpPr>
          <p:cNvPr id="3" name="Content Placeholder 2">
            <a:extLst>
              <a:ext uri="{FF2B5EF4-FFF2-40B4-BE49-F238E27FC236}">
                <a16:creationId xmlns:a16="http://schemas.microsoft.com/office/drawing/2014/main" id="{9809B8B1-BEA4-400F-985B-DEF0895F4182}"/>
              </a:ext>
            </a:extLst>
          </p:cNvPr>
          <p:cNvSpPr>
            <a:spLocks noGrp="1"/>
          </p:cNvSpPr>
          <p:nvPr>
            <p:ph idx="1"/>
          </p:nvPr>
        </p:nvSpPr>
        <p:spPr>
          <a:xfrm>
            <a:off x="1111584" y="2173184"/>
            <a:ext cx="10324354" cy="4003778"/>
          </a:xfrm>
        </p:spPr>
        <p:txBody>
          <a:bodyPr>
            <a:normAutofit/>
          </a:bodyPr>
          <a:lstStyle>
            <a:lvl1pPr>
              <a:buClr>
                <a:schemeClr val="bg1"/>
              </a:buClr>
              <a:defRPr sz="2000">
                <a:solidFill>
                  <a:schemeClr val="bg1"/>
                </a:solidFill>
              </a:defRPr>
            </a:lvl1pPr>
            <a:lvl2pPr>
              <a:buClr>
                <a:schemeClr val="bg1"/>
              </a:buClr>
              <a:defRPr sz="2000">
                <a:solidFill>
                  <a:schemeClr val="bg1"/>
                </a:solidFill>
              </a:defRPr>
            </a:lvl2pPr>
            <a:lvl3pPr>
              <a:buClr>
                <a:schemeClr val="bg1"/>
              </a:buClr>
              <a:defRPr sz="2000">
                <a:solidFill>
                  <a:schemeClr val="bg1"/>
                </a:solidFill>
              </a:defRPr>
            </a:lvl3pPr>
            <a:lvl4pPr>
              <a:buClr>
                <a:schemeClr val="bg1"/>
              </a:buClr>
              <a:defRPr sz="2000">
                <a:solidFill>
                  <a:schemeClr val="bg1"/>
                </a:solidFill>
              </a:defRPr>
            </a:lvl4pPr>
            <a:lvl5pPr>
              <a:buClr>
                <a:schemeClr val="bg1"/>
              </a:buCl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a:extLst>
              <a:ext uri="{FF2B5EF4-FFF2-40B4-BE49-F238E27FC236}">
                <a16:creationId xmlns:a16="http://schemas.microsoft.com/office/drawing/2014/main" id="{AB6BDF93-DBE6-4985-9AF8-29A2553848CD}"/>
              </a:ext>
              <a:ext uri="{C183D7F6-B498-43B3-948B-1728B52AA6E4}">
                <adec:decorative xmlns:adec="http://schemas.microsoft.com/office/drawing/2017/decorative" val="1"/>
              </a:ext>
            </a:extLst>
          </p:cNvPr>
          <p:cNvCxnSpPr>
            <a:cxnSpLocks/>
          </p:cNvCxnSpPr>
          <p:nvPr userDrawn="1"/>
        </p:nvCxnSpPr>
        <p:spPr>
          <a:xfrm>
            <a:off x="0" y="1706256"/>
            <a:ext cx="5213684" cy="0"/>
          </a:xfrm>
          <a:prstGeom prst="line">
            <a:avLst/>
          </a:prstGeom>
          <a:ln w="38100">
            <a:solidFill>
              <a:srgbClr val="FE663B"/>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F90654AD-21AB-B644-BFB5-6FD1BEF3604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80474" y="6281931"/>
            <a:ext cx="1060932" cy="408720"/>
          </a:xfrm>
          <a:prstGeom prst="rect">
            <a:avLst/>
          </a:prstGeom>
        </p:spPr>
      </p:pic>
    </p:spTree>
    <p:extLst>
      <p:ext uri="{BB962C8B-B14F-4D97-AF65-F5344CB8AC3E}">
        <p14:creationId xmlns:p14="http://schemas.microsoft.com/office/powerpoint/2010/main" val="3485368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estion Content Blue Lar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AF1D04-C19A-4063-AAB0-AD957B1E703F}"/>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1A3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111583" y="253693"/>
            <a:ext cx="10324353" cy="1325563"/>
          </a:xfrm>
        </p:spPr>
        <p:txBody>
          <a:bodyPr anchor="b" anchorCtr="0"/>
          <a:lstStyle>
            <a:lvl1pPr>
              <a:defRPr>
                <a:solidFill>
                  <a:schemeClr val="bg1"/>
                </a:solidFill>
              </a:defRPr>
            </a:lvl1pPr>
          </a:lstStyle>
          <a:p>
            <a:r>
              <a:rPr lang="en-US"/>
              <a:t>[Click to edit Master title style]</a:t>
            </a:r>
          </a:p>
        </p:txBody>
      </p:sp>
      <p:sp>
        <p:nvSpPr>
          <p:cNvPr id="7" name="TextBox 6">
            <a:extLst>
              <a:ext uri="{FF2B5EF4-FFF2-40B4-BE49-F238E27FC236}">
                <a16:creationId xmlns:a16="http://schemas.microsoft.com/office/drawing/2014/main" id="{8601F3A1-308E-4B10-B1B3-E509A3F4DFB5}"/>
              </a:ext>
            </a:extLst>
          </p:cNvPr>
          <p:cNvSpPr txBox="1"/>
          <p:nvPr userDrawn="1"/>
        </p:nvSpPr>
        <p:spPr>
          <a:xfrm>
            <a:off x="1" y="13252"/>
            <a:ext cx="1570963" cy="461665"/>
          </a:xfrm>
          <a:prstGeom prst="rect">
            <a:avLst/>
          </a:prstGeom>
          <a:solidFill>
            <a:schemeClr val="bg1"/>
          </a:solidFill>
          <a:ln w="50800">
            <a:solidFill>
              <a:srgbClr val="FE663B"/>
            </a:solidFill>
          </a:ln>
        </p:spPr>
        <p:txBody>
          <a:bodyPr wrap="square" rtlCol="0" anchor="ctr" anchorCtr="1">
            <a:spAutoFit/>
          </a:bodyPr>
          <a:lstStyle/>
          <a:p>
            <a:r>
              <a:rPr lang="en-US" sz="2400" b="1">
                <a:solidFill>
                  <a:schemeClr val="accent5"/>
                </a:solidFill>
              </a:rPr>
              <a:t>Question</a:t>
            </a:r>
          </a:p>
        </p:txBody>
      </p:sp>
      <p:sp>
        <p:nvSpPr>
          <p:cNvPr id="3" name="Content Placeholder 2">
            <a:extLst>
              <a:ext uri="{FF2B5EF4-FFF2-40B4-BE49-F238E27FC236}">
                <a16:creationId xmlns:a16="http://schemas.microsoft.com/office/drawing/2014/main" id="{9809B8B1-BEA4-400F-985B-DEF0895F4182}"/>
              </a:ext>
            </a:extLst>
          </p:cNvPr>
          <p:cNvSpPr>
            <a:spLocks noGrp="1"/>
          </p:cNvSpPr>
          <p:nvPr>
            <p:ph idx="1"/>
          </p:nvPr>
        </p:nvSpPr>
        <p:spPr>
          <a:xfrm>
            <a:off x="1111584" y="2173184"/>
            <a:ext cx="10324354" cy="4003778"/>
          </a:xfrm>
        </p:spPr>
        <p:txBody>
          <a:bodyPr>
            <a:normAutofit/>
          </a:bodyPr>
          <a:lstStyle>
            <a:lvl1pPr>
              <a:buClr>
                <a:schemeClr val="bg1"/>
              </a:buClr>
              <a:defRPr sz="2000">
                <a:solidFill>
                  <a:schemeClr val="bg1"/>
                </a:solidFill>
              </a:defRPr>
            </a:lvl1pPr>
            <a:lvl2pPr>
              <a:buClr>
                <a:schemeClr val="bg1"/>
              </a:buClr>
              <a:defRPr sz="2000">
                <a:solidFill>
                  <a:schemeClr val="bg1"/>
                </a:solidFill>
              </a:defRPr>
            </a:lvl2pPr>
            <a:lvl3pPr>
              <a:buClr>
                <a:schemeClr val="bg1"/>
              </a:buClr>
              <a:defRPr sz="2000">
                <a:solidFill>
                  <a:schemeClr val="bg1"/>
                </a:solidFill>
              </a:defRPr>
            </a:lvl3pPr>
            <a:lvl4pPr>
              <a:buClr>
                <a:schemeClr val="bg1"/>
              </a:buClr>
              <a:defRPr sz="2000">
                <a:solidFill>
                  <a:schemeClr val="bg1"/>
                </a:solidFill>
              </a:defRPr>
            </a:lvl4pPr>
            <a:lvl5pPr>
              <a:buClr>
                <a:schemeClr val="bg1"/>
              </a:buCl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a:extLst>
              <a:ext uri="{FF2B5EF4-FFF2-40B4-BE49-F238E27FC236}">
                <a16:creationId xmlns:a16="http://schemas.microsoft.com/office/drawing/2014/main" id="{AB6BDF93-DBE6-4985-9AF8-29A2553848CD}"/>
              </a:ext>
              <a:ext uri="{C183D7F6-B498-43B3-948B-1728B52AA6E4}">
                <adec:decorative xmlns:adec="http://schemas.microsoft.com/office/drawing/2017/decorative" val="1"/>
              </a:ext>
            </a:extLst>
          </p:cNvPr>
          <p:cNvCxnSpPr>
            <a:cxnSpLocks/>
          </p:cNvCxnSpPr>
          <p:nvPr userDrawn="1"/>
        </p:nvCxnSpPr>
        <p:spPr>
          <a:xfrm>
            <a:off x="0" y="1706256"/>
            <a:ext cx="5213684" cy="0"/>
          </a:xfrm>
          <a:prstGeom prst="line">
            <a:avLst/>
          </a:prstGeom>
          <a:ln w="38100">
            <a:solidFill>
              <a:srgbClr val="FE663B"/>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F90654AD-21AB-B644-BFB5-6FD1BEF3604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80474" y="6281931"/>
            <a:ext cx="1060932" cy="408720"/>
          </a:xfrm>
          <a:prstGeom prst="rect">
            <a:avLst/>
          </a:prstGeom>
        </p:spPr>
      </p:pic>
    </p:spTree>
    <p:extLst>
      <p:ext uri="{BB962C8B-B14F-4D97-AF65-F5344CB8AC3E}">
        <p14:creationId xmlns:p14="http://schemas.microsoft.com/office/powerpoint/2010/main" val="20338440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estion2 Content Blue Lar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AF1D04-C19A-4063-AAB0-AD957B1E703F}"/>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1A3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601F3A1-308E-4B10-B1B3-E509A3F4DFB5}"/>
              </a:ext>
            </a:extLst>
          </p:cNvPr>
          <p:cNvSpPr txBox="1"/>
          <p:nvPr userDrawn="1"/>
        </p:nvSpPr>
        <p:spPr>
          <a:xfrm>
            <a:off x="1" y="13252"/>
            <a:ext cx="1570963" cy="461665"/>
          </a:xfrm>
          <a:prstGeom prst="rect">
            <a:avLst/>
          </a:prstGeom>
          <a:solidFill>
            <a:schemeClr val="bg1"/>
          </a:solidFill>
          <a:ln w="50800">
            <a:solidFill>
              <a:srgbClr val="FE663B"/>
            </a:solidFill>
          </a:ln>
        </p:spPr>
        <p:txBody>
          <a:bodyPr wrap="square" rtlCol="0" anchor="ctr" anchorCtr="1">
            <a:spAutoFit/>
          </a:bodyPr>
          <a:lstStyle/>
          <a:p>
            <a:r>
              <a:rPr lang="en-US" sz="2400" b="1">
                <a:solidFill>
                  <a:schemeClr val="accent5"/>
                </a:solidFill>
              </a:rPr>
              <a:t>Question</a:t>
            </a:r>
          </a:p>
        </p:txBody>
      </p:sp>
      <p:sp>
        <p:nvSpPr>
          <p:cNvPr id="3" name="Content Placeholder 2">
            <a:extLst>
              <a:ext uri="{FF2B5EF4-FFF2-40B4-BE49-F238E27FC236}">
                <a16:creationId xmlns:a16="http://schemas.microsoft.com/office/drawing/2014/main" id="{9809B8B1-BEA4-400F-985B-DEF0895F4182}"/>
              </a:ext>
            </a:extLst>
          </p:cNvPr>
          <p:cNvSpPr>
            <a:spLocks noGrp="1"/>
          </p:cNvSpPr>
          <p:nvPr>
            <p:ph idx="1"/>
          </p:nvPr>
        </p:nvSpPr>
        <p:spPr>
          <a:xfrm>
            <a:off x="1111584" y="2173184"/>
            <a:ext cx="10324354" cy="4003778"/>
          </a:xfrm>
        </p:spPr>
        <p:txBody>
          <a:bodyPr>
            <a:normAutofit/>
          </a:bodyPr>
          <a:lstStyle>
            <a:lvl1pPr>
              <a:buClr>
                <a:schemeClr val="bg1"/>
              </a:buClr>
              <a:defRPr sz="2000">
                <a:solidFill>
                  <a:schemeClr val="bg1"/>
                </a:solidFill>
              </a:defRPr>
            </a:lvl1pPr>
            <a:lvl2pPr>
              <a:buClr>
                <a:schemeClr val="bg1"/>
              </a:buClr>
              <a:defRPr sz="2000">
                <a:solidFill>
                  <a:schemeClr val="bg1"/>
                </a:solidFill>
              </a:defRPr>
            </a:lvl2pPr>
            <a:lvl3pPr>
              <a:buClr>
                <a:schemeClr val="bg1"/>
              </a:buClr>
              <a:defRPr sz="2000">
                <a:solidFill>
                  <a:schemeClr val="bg1"/>
                </a:solidFill>
              </a:defRPr>
            </a:lvl3pPr>
            <a:lvl4pPr>
              <a:buClr>
                <a:schemeClr val="bg1"/>
              </a:buClr>
              <a:defRPr sz="2000">
                <a:solidFill>
                  <a:schemeClr val="bg1"/>
                </a:solidFill>
              </a:defRPr>
            </a:lvl4pPr>
            <a:lvl5pPr>
              <a:buClr>
                <a:schemeClr val="bg1"/>
              </a:buCl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Graphic 7">
            <a:extLst>
              <a:ext uri="{FF2B5EF4-FFF2-40B4-BE49-F238E27FC236}">
                <a16:creationId xmlns:a16="http://schemas.microsoft.com/office/drawing/2014/main" id="{F90654AD-21AB-B644-BFB5-6FD1BEF3604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80474" y="6281931"/>
            <a:ext cx="1060932" cy="408720"/>
          </a:xfrm>
          <a:prstGeom prst="rect">
            <a:avLst/>
          </a:prstGeom>
        </p:spPr>
      </p:pic>
    </p:spTree>
    <p:extLst>
      <p:ext uri="{BB962C8B-B14F-4D97-AF65-F5344CB8AC3E}">
        <p14:creationId xmlns:p14="http://schemas.microsoft.com/office/powerpoint/2010/main" val="86875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9_Custom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6760AB4-C667-0C4A-8F50-1DF0C3F6F6D4}"/>
              </a:ext>
            </a:extLst>
          </p:cNvPr>
          <p:cNvSpPr/>
          <p:nvPr userDrawn="1"/>
        </p:nvSpPr>
        <p:spPr>
          <a:xfrm>
            <a:off x="-66261" y="3946568"/>
            <a:ext cx="12324522" cy="3103562"/>
          </a:xfrm>
          <a:prstGeom prst="rect">
            <a:avLst/>
          </a:prstGeom>
          <a:solidFill>
            <a:srgbClr val="1A3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66AB78-4592-2941-894F-7686F3475CE6}"/>
              </a:ext>
            </a:extLst>
          </p:cNvPr>
          <p:cNvSpPr>
            <a:spLocks noGrp="1"/>
          </p:cNvSpPr>
          <p:nvPr>
            <p:ph type="title"/>
          </p:nvPr>
        </p:nvSpPr>
        <p:spPr>
          <a:xfrm>
            <a:off x="1184343" y="1672684"/>
            <a:ext cx="5381050" cy="1964748"/>
          </a:xfrm>
        </p:spPr>
        <p:txBody>
          <a:bodyPr anchor="b">
            <a:normAutofit/>
          </a:bodyPr>
          <a:lstStyle>
            <a:lvl1pPr>
              <a:defRPr sz="4800" b="1" i="0" baseline="0">
                <a:solidFill>
                  <a:srgbClr val="1A3B5B"/>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11" name="Subtitle 2">
            <a:extLst>
              <a:ext uri="{FF2B5EF4-FFF2-40B4-BE49-F238E27FC236}">
                <a16:creationId xmlns:a16="http://schemas.microsoft.com/office/drawing/2014/main" id="{5A710E25-E809-7243-9D58-76156D7B143F}"/>
              </a:ext>
            </a:extLst>
          </p:cNvPr>
          <p:cNvSpPr>
            <a:spLocks noGrp="1"/>
          </p:cNvSpPr>
          <p:nvPr>
            <p:ph type="subTitle" idx="1" hasCustomPrompt="1"/>
          </p:nvPr>
        </p:nvSpPr>
        <p:spPr>
          <a:xfrm>
            <a:off x="1814285" y="4618041"/>
            <a:ext cx="3942057" cy="369459"/>
          </a:xfrm>
        </p:spPr>
        <p:txBody>
          <a:bodyPr>
            <a:noAutofit/>
          </a:bodyPr>
          <a:lstStyle>
            <a:lvl1pPr marL="0" indent="0" algn="l">
              <a:buNone/>
              <a:defRPr sz="2000" b="0" i="0">
                <a:solidFill>
                  <a:srgbClr val="D4E6F4"/>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t>
            </a:r>
            <a:r>
              <a:rPr lang="en-US" err="1"/>
              <a:t>Firstname</a:t>
            </a:r>
            <a:r>
              <a:rPr lang="en-US"/>
              <a:t> </a:t>
            </a:r>
            <a:r>
              <a:rPr lang="en-US" err="1"/>
              <a:t>Lastname</a:t>
            </a:r>
            <a:r>
              <a:rPr lang="en-US"/>
              <a:t>]</a:t>
            </a:r>
          </a:p>
        </p:txBody>
      </p:sp>
      <p:sp>
        <p:nvSpPr>
          <p:cNvPr id="13" name="Text Placeholder 26">
            <a:extLst>
              <a:ext uri="{FF2B5EF4-FFF2-40B4-BE49-F238E27FC236}">
                <a16:creationId xmlns:a16="http://schemas.microsoft.com/office/drawing/2014/main" id="{669678ED-4BE6-5B40-B90A-F1DCBF910A07}"/>
              </a:ext>
            </a:extLst>
          </p:cNvPr>
          <p:cNvSpPr>
            <a:spLocks noGrp="1"/>
          </p:cNvSpPr>
          <p:nvPr>
            <p:ph type="body" sz="quarter" idx="11" hasCustomPrompt="1"/>
          </p:nvPr>
        </p:nvSpPr>
        <p:spPr>
          <a:xfrm>
            <a:off x="1814285" y="5132643"/>
            <a:ext cx="3942057" cy="422275"/>
          </a:xfrm>
        </p:spPr>
        <p:txBody>
          <a:bodyPr>
            <a:normAutofit/>
          </a:bodyPr>
          <a:lstStyle>
            <a:lvl1pPr marL="0" indent="0">
              <a:buNone/>
              <a:defRPr sz="1600" b="0" i="1">
                <a:solidFill>
                  <a:srgbClr val="D4E6F4"/>
                </a:solidFill>
                <a:latin typeface="Open Sans" panose="020B0606030504020204" pitchFamily="34" charset="0"/>
                <a:ea typeface="Open Sans" panose="020B0606030504020204" pitchFamily="34" charset="0"/>
                <a:cs typeface="Open Sans" panose="020B0606030504020204" pitchFamily="34" charset="0"/>
              </a:defRPr>
            </a:lvl1pPr>
            <a:lvl2pPr marL="365760" indent="0">
              <a:buNone/>
              <a:defRPr>
                <a:solidFill>
                  <a:schemeClr val="bg1"/>
                </a:solidFill>
              </a:defRPr>
            </a:lvl2pPr>
            <a:lvl3pPr marL="731520" indent="0">
              <a:buNone/>
              <a:defRPr>
                <a:solidFill>
                  <a:schemeClr val="bg1"/>
                </a:solidFill>
              </a:defRPr>
            </a:lvl3pPr>
            <a:lvl4pPr marL="1097280" indent="0">
              <a:buNone/>
              <a:defRPr>
                <a:solidFill>
                  <a:schemeClr val="bg1"/>
                </a:solidFill>
              </a:defRPr>
            </a:lvl4pPr>
            <a:lvl5pPr marL="1463040" indent="0">
              <a:buNone/>
              <a:defRPr>
                <a:solidFill>
                  <a:schemeClr val="bg1"/>
                </a:solidFill>
              </a:defRPr>
            </a:lvl5pPr>
          </a:lstStyle>
          <a:p>
            <a:pPr lvl="0"/>
            <a:r>
              <a:rPr lang="en-US"/>
              <a:t>[Job title]</a:t>
            </a:r>
          </a:p>
        </p:txBody>
      </p:sp>
      <p:pic>
        <p:nvPicPr>
          <p:cNvPr id="6" name="Graphic 5">
            <a:extLst>
              <a:ext uri="{FF2B5EF4-FFF2-40B4-BE49-F238E27FC236}">
                <a16:creationId xmlns:a16="http://schemas.microsoft.com/office/drawing/2014/main" id="{F76E8658-0FAF-774C-87A9-7AA4E9DD847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65393" y="1198279"/>
            <a:ext cx="7061204" cy="7061204"/>
          </a:xfrm>
          <a:prstGeom prst="rect">
            <a:avLst/>
          </a:prstGeom>
        </p:spPr>
      </p:pic>
      <p:pic>
        <p:nvPicPr>
          <p:cNvPr id="12" name="Graphic 11" descr="User outline">
            <a:extLst>
              <a:ext uri="{FF2B5EF4-FFF2-40B4-BE49-F238E27FC236}">
                <a16:creationId xmlns:a16="http://schemas.microsoft.com/office/drawing/2014/main" id="{16F1F9C0-9FF4-1C42-B1AF-8B998DD8A19A}"/>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99885" y="4583949"/>
            <a:ext cx="914400" cy="914400"/>
          </a:xfrm>
          <a:prstGeom prst="rect">
            <a:avLst/>
          </a:prstGeom>
        </p:spPr>
      </p:pic>
    </p:spTree>
    <p:extLst>
      <p:ext uri="{BB962C8B-B14F-4D97-AF65-F5344CB8AC3E}">
        <p14:creationId xmlns:p14="http://schemas.microsoft.com/office/powerpoint/2010/main" val="244950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2_Custom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6760AB4-C667-0C4A-8F50-1DF0C3F6F6D4}"/>
              </a:ext>
            </a:extLst>
          </p:cNvPr>
          <p:cNvSpPr/>
          <p:nvPr userDrawn="1"/>
        </p:nvSpPr>
        <p:spPr>
          <a:xfrm>
            <a:off x="-66261" y="3946568"/>
            <a:ext cx="12324522" cy="3103562"/>
          </a:xfrm>
          <a:prstGeom prst="rect">
            <a:avLst/>
          </a:prstGeom>
          <a:solidFill>
            <a:srgbClr val="1A3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66AB78-4592-2941-894F-7686F3475CE6}"/>
              </a:ext>
            </a:extLst>
          </p:cNvPr>
          <p:cNvSpPr>
            <a:spLocks noGrp="1"/>
          </p:cNvSpPr>
          <p:nvPr>
            <p:ph type="title"/>
          </p:nvPr>
        </p:nvSpPr>
        <p:spPr>
          <a:xfrm>
            <a:off x="1184343" y="1672684"/>
            <a:ext cx="5381050" cy="1964748"/>
          </a:xfrm>
        </p:spPr>
        <p:txBody>
          <a:bodyPr anchor="b">
            <a:normAutofit/>
          </a:bodyPr>
          <a:lstStyle>
            <a:lvl1pPr>
              <a:defRPr sz="4800" b="1" i="0" baseline="0">
                <a:solidFill>
                  <a:srgbClr val="1A3B5B"/>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pic>
        <p:nvPicPr>
          <p:cNvPr id="6" name="Graphic 5">
            <a:extLst>
              <a:ext uri="{FF2B5EF4-FFF2-40B4-BE49-F238E27FC236}">
                <a16:creationId xmlns:a16="http://schemas.microsoft.com/office/drawing/2014/main" id="{F76E8658-0FAF-774C-87A9-7AA4E9DD847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65393" y="1198279"/>
            <a:ext cx="7061204" cy="7061204"/>
          </a:xfrm>
          <a:prstGeom prst="rect">
            <a:avLst/>
          </a:prstGeom>
        </p:spPr>
      </p:pic>
      <p:pic>
        <p:nvPicPr>
          <p:cNvPr id="8" name="Graphic 7">
            <a:extLst>
              <a:ext uri="{FF2B5EF4-FFF2-40B4-BE49-F238E27FC236}">
                <a16:creationId xmlns:a16="http://schemas.microsoft.com/office/drawing/2014/main" id="{AE081D44-91E6-A045-861F-0348210A6DE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84343" y="399324"/>
            <a:ext cx="2260229" cy="870744"/>
          </a:xfrm>
          <a:prstGeom prst="rect">
            <a:avLst/>
          </a:prstGeom>
        </p:spPr>
      </p:pic>
      <p:sp>
        <p:nvSpPr>
          <p:cNvPr id="14" name="Subtitle 2">
            <a:extLst>
              <a:ext uri="{FF2B5EF4-FFF2-40B4-BE49-F238E27FC236}">
                <a16:creationId xmlns:a16="http://schemas.microsoft.com/office/drawing/2014/main" id="{8CD563B8-9D34-DE4B-9511-868DB976E250}"/>
              </a:ext>
            </a:extLst>
          </p:cNvPr>
          <p:cNvSpPr>
            <a:spLocks noGrp="1"/>
          </p:cNvSpPr>
          <p:nvPr>
            <p:ph type="subTitle" idx="1" hasCustomPrompt="1"/>
          </p:nvPr>
        </p:nvSpPr>
        <p:spPr>
          <a:xfrm>
            <a:off x="1814285" y="4618041"/>
            <a:ext cx="3942057" cy="369459"/>
          </a:xfrm>
        </p:spPr>
        <p:txBody>
          <a:bodyPr>
            <a:noAutofit/>
          </a:bodyPr>
          <a:lstStyle>
            <a:lvl1pPr marL="0" indent="0" algn="l">
              <a:buNone/>
              <a:defRPr sz="2000" b="0" i="0">
                <a:solidFill>
                  <a:srgbClr val="D4E6F4"/>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t>
            </a:r>
            <a:r>
              <a:rPr lang="en-US" err="1"/>
              <a:t>Firstname</a:t>
            </a:r>
            <a:r>
              <a:rPr lang="en-US"/>
              <a:t> </a:t>
            </a:r>
            <a:r>
              <a:rPr lang="en-US" err="1"/>
              <a:t>Lastname</a:t>
            </a:r>
            <a:r>
              <a:rPr lang="en-US"/>
              <a:t>]</a:t>
            </a:r>
          </a:p>
        </p:txBody>
      </p:sp>
      <p:sp>
        <p:nvSpPr>
          <p:cNvPr id="15" name="Text Placeholder 26">
            <a:extLst>
              <a:ext uri="{FF2B5EF4-FFF2-40B4-BE49-F238E27FC236}">
                <a16:creationId xmlns:a16="http://schemas.microsoft.com/office/drawing/2014/main" id="{79E38193-CC8D-6847-AC32-38019B61AC29}"/>
              </a:ext>
            </a:extLst>
          </p:cNvPr>
          <p:cNvSpPr>
            <a:spLocks noGrp="1"/>
          </p:cNvSpPr>
          <p:nvPr>
            <p:ph type="body" sz="quarter" idx="11" hasCustomPrompt="1"/>
          </p:nvPr>
        </p:nvSpPr>
        <p:spPr>
          <a:xfrm>
            <a:off x="1814285" y="5132643"/>
            <a:ext cx="3942057" cy="422275"/>
          </a:xfrm>
        </p:spPr>
        <p:txBody>
          <a:bodyPr>
            <a:normAutofit/>
          </a:bodyPr>
          <a:lstStyle>
            <a:lvl1pPr marL="0" indent="0">
              <a:buNone/>
              <a:defRPr sz="1600" b="0" i="1">
                <a:solidFill>
                  <a:srgbClr val="D4E6F4"/>
                </a:solidFill>
                <a:latin typeface="Open Sans" panose="020B0606030504020204" pitchFamily="34" charset="0"/>
                <a:ea typeface="Open Sans" panose="020B0606030504020204" pitchFamily="34" charset="0"/>
                <a:cs typeface="Open Sans" panose="020B0606030504020204" pitchFamily="34" charset="0"/>
              </a:defRPr>
            </a:lvl1pPr>
            <a:lvl2pPr marL="365760" indent="0">
              <a:buNone/>
              <a:defRPr>
                <a:solidFill>
                  <a:schemeClr val="bg1"/>
                </a:solidFill>
              </a:defRPr>
            </a:lvl2pPr>
            <a:lvl3pPr marL="731520" indent="0">
              <a:buNone/>
              <a:defRPr>
                <a:solidFill>
                  <a:schemeClr val="bg1"/>
                </a:solidFill>
              </a:defRPr>
            </a:lvl3pPr>
            <a:lvl4pPr marL="1097280" indent="0">
              <a:buNone/>
              <a:defRPr>
                <a:solidFill>
                  <a:schemeClr val="bg1"/>
                </a:solidFill>
              </a:defRPr>
            </a:lvl4pPr>
            <a:lvl5pPr marL="1463040" indent="0">
              <a:buNone/>
              <a:defRPr>
                <a:solidFill>
                  <a:schemeClr val="bg1"/>
                </a:solidFill>
              </a:defRPr>
            </a:lvl5pPr>
          </a:lstStyle>
          <a:p>
            <a:pPr lvl="0"/>
            <a:r>
              <a:rPr lang="en-US"/>
              <a:t>[Job title]</a:t>
            </a:r>
          </a:p>
        </p:txBody>
      </p:sp>
      <p:pic>
        <p:nvPicPr>
          <p:cNvPr id="16" name="Graphic 15" descr="User outline">
            <a:extLst>
              <a:ext uri="{FF2B5EF4-FFF2-40B4-BE49-F238E27FC236}">
                <a16:creationId xmlns:a16="http://schemas.microsoft.com/office/drawing/2014/main" id="{26026E31-AB6E-8340-8261-80152C949196}"/>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99885" y="4583949"/>
            <a:ext cx="914400" cy="914400"/>
          </a:xfrm>
          <a:prstGeom prst="rect">
            <a:avLst/>
          </a:prstGeom>
        </p:spPr>
      </p:pic>
    </p:spTree>
    <p:extLst>
      <p:ext uri="{BB962C8B-B14F-4D97-AF65-F5344CB8AC3E}">
        <p14:creationId xmlns:p14="http://schemas.microsoft.com/office/powerpoint/2010/main" val="1563966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1AB9A-FDEA-4284-9A29-96F36D8BEAED}"/>
              </a:ext>
            </a:extLst>
          </p:cNvPr>
          <p:cNvSpPr>
            <a:spLocks noGrp="1"/>
          </p:cNvSpPr>
          <p:nvPr>
            <p:ph type="ctrTitle" hasCustomPrompt="1"/>
          </p:nvPr>
        </p:nvSpPr>
        <p:spPr>
          <a:xfrm>
            <a:off x="440532" y="1158366"/>
            <a:ext cx="4237794" cy="3451891"/>
          </a:xfrm>
        </p:spPr>
        <p:txBody>
          <a:bodyPr anchor="b">
            <a:normAutofit/>
          </a:bodyPr>
          <a:lstStyle>
            <a:lvl1pPr algn="l">
              <a:defRPr sz="5500" baseline="0">
                <a:solidFill>
                  <a:srgbClr val="1A3B5B"/>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12" name="Rectangle 11"/>
          <p:cNvSpPr/>
          <p:nvPr userDrawn="1"/>
        </p:nvSpPr>
        <p:spPr>
          <a:xfrm>
            <a:off x="0" y="4810325"/>
            <a:ext cx="12192000" cy="2047676"/>
          </a:xfrm>
          <a:prstGeom prst="rect">
            <a:avLst/>
          </a:prstGeom>
          <a:solidFill>
            <a:srgbClr val="1A3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53C854E8-C2B0-48CB-B2DE-E631AC5E03EE}"/>
              </a:ext>
            </a:extLst>
          </p:cNvPr>
          <p:cNvSpPr>
            <a:spLocks noGrp="1"/>
          </p:cNvSpPr>
          <p:nvPr>
            <p:ph type="subTitle" idx="1" hasCustomPrompt="1"/>
          </p:nvPr>
        </p:nvSpPr>
        <p:spPr>
          <a:xfrm>
            <a:off x="440532" y="5117011"/>
            <a:ext cx="3345656" cy="369459"/>
          </a:xfrm>
        </p:spPr>
        <p:txBody>
          <a:bodyPr>
            <a:normAutofit/>
          </a:bodyPr>
          <a:lstStyle>
            <a:lvl1pPr marL="0" indent="0" algn="l">
              <a:buNone/>
              <a:defRPr sz="1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t>
            </a:r>
            <a:r>
              <a:rPr lang="en-US" err="1"/>
              <a:t>Firstname</a:t>
            </a:r>
            <a:r>
              <a:rPr lang="en-US"/>
              <a:t> </a:t>
            </a:r>
            <a:r>
              <a:rPr lang="en-US" err="1"/>
              <a:t>Lastname</a:t>
            </a:r>
            <a:r>
              <a:rPr lang="en-US"/>
              <a:t>]</a:t>
            </a:r>
          </a:p>
        </p:txBody>
      </p:sp>
      <p:sp>
        <p:nvSpPr>
          <p:cNvPr id="27" name="Text Placeholder 26">
            <a:extLst>
              <a:ext uri="{FF2B5EF4-FFF2-40B4-BE49-F238E27FC236}">
                <a16:creationId xmlns:a16="http://schemas.microsoft.com/office/drawing/2014/main" id="{3C86F298-D7E2-4FBE-82F0-23654585659E}"/>
              </a:ext>
            </a:extLst>
          </p:cNvPr>
          <p:cNvSpPr>
            <a:spLocks noGrp="1"/>
          </p:cNvSpPr>
          <p:nvPr>
            <p:ph type="body" sz="quarter" idx="11" hasCustomPrompt="1"/>
          </p:nvPr>
        </p:nvSpPr>
        <p:spPr>
          <a:xfrm>
            <a:off x="440532" y="5529967"/>
            <a:ext cx="3345656" cy="422275"/>
          </a:xfrm>
        </p:spPr>
        <p:txBody>
          <a:bodyPr>
            <a:normAutofit/>
          </a:bodyPr>
          <a:lstStyle>
            <a:lvl1pPr marL="0" indent="0">
              <a:buNone/>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65760" indent="0">
              <a:buNone/>
              <a:defRPr>
                <a:solidFill>
                  <a:schemeClr val="bg1"/>
                </a:solidFill>
              </a:defRPr>
            </a:lvl2pPr>
            <a:lvl3pPr marL="731520" indent="0">
              <a:buNone/>
              <a:defRPr>
                <a:solidFill>
                  <a:schemeClr val="bg1"/>
                </a:solidFill>
              </a:defRPr>
            </a:lvl3pPr>
            <a:lvl4pPr marL="1097280" indent="0">
              <a:buNone/>
              <a:defRPr>
                <a:solidFill>
                  <a:schemeClr val="bg1"/>
                </a:solidFill>
              </a:defRPr>
            </a:lvl4pPr>
            <a:lvl5pPr marL="1463040" indent="0">
              <a:buNone/>
              <a:defRPr>
                <a:solidFill>
                  <a:schemeClr val="bg1"/>
                </a:solidFill>
              </a:defRPr>
            </a:lvl5pPr>
          </a:lstStyle>
          <a:p>
            <a:pPr lvl="0"/>
            <a:r>
              <a:rPr lang="en-US"/>
              <a:t>[Job title]</a:t>
            </a:r>
          </a:p>
        </p:txBody>
      </p:sp>
      <p:sp>
        <p:nvSpPr>
          <p:cNvPr id="4" name="Rectangle 3"/>
          <p:cNvSpPr/>
          <p:nvPr userDrawn="1"/>
        </p:nvSpPr>
        <p:spPr>
          <a:xfrm>
            <a:off x="6716068" y="0"/>
            <a:ext cx="3504378" cy="5625296"/>
          </a:xfrm>
          <a:prstGeom prst="rect">
            <a:avLst/>
          </a:prstGeom>
          <a:solidFill>
            <a:srgbClr val="F9B3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5421275" y="1624205"/>
            <a:ext cx="6298092" cy="4001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9137" y="1433191"/>
            <a:ext cx="8048625" cy="474811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7882360" y="0"/>
            <a:ext cx="2604304" cy="6858000"/>
          </a:xfrm>
          <a:prstGeom prst="rect">
            <a:avLst/>
          </a:prstGeom>
          <a:solidFill>
            <a:srgbClr val="F9B3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4755636"/>
            <a:ext cx="12192000" cy="2102364"/>
          </a:xfrm>
          <a:prstGeom prst="rect">
            <a:avLst/>
          </a:prstGeom>
          <a:solidFill>
            <a:srgbClr val="1A3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21AB9A-FDEA-4284-9A29-96F36D8BEAED}"/>
              </a:ext>
            </a:extLst>
          </p:cNvPr>
          <p:cNvSpPr>
            <a:spLocks noGrp="1"/>
          </p:cNvSpPr>
          <p:nvPr>
            <p:ph type="ctrTitle" hasCustomPrompt="1"/>
          </p:nvPr>
        </p:nvSpPr>
        <p:spPr>
          <a:xfrm>
            <a:off x="440532" y="1103251"/>
            <a:ext cx="5751924" cy="3451891"/>
          </a:xfrm>
        </p:spPr>
        <p:txBody>
          <a:bodyPr anchor="b">
            <a:normAutofit/>
          </a:bodyPr>
          <a:lstStyle>
            <a:lvl1pPr algn="l">
              <a:defRPr sz="5500" b="1" i="0" baseline="0">
                <a:solidFill>
                  <a:srgbClr val="1A3B5B"/>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53C854E8-C2B0-48CB-B2DE-E631AC5E03EE}"/>
              </a:ext>
            </a:extLst>
          </p:cNvPr>
          <p:cNvSpPr>
            <a:spLocks noGrp="1"/>
          </p:cNvSpPr>
          <p:nvPr>
            <p:ph type="subTitle" idx="1" hasCustomPrompt="1"/>
          </p:nvPr>
        </p:nvSpPr>
        <p:spPr>
          <a:xfrm>
            <a:off x="440532" y="5117011"/>
            <a:ext cx="3345656" cy="369459"/>
          </a:xfrm>
        </p:spPr>
        <p:txBody>
          <a:bodyPr>
            <a:normAutofit/>
          </a:bodyPr>
          <a:lstStyle>
            <a:lvl1pPr marL="0" indent="0" algn="l">
              <a:buNone/>
              <a:defRPr sz="1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t>
            </a:r>
            <a:r>
              <a:rPr lang="en-US" err="1"/>
              <a:t>Firstname</a:t>
            </a:r>
            <a:r>
              <a:rPr lang="en-US"/>
              <a:t> </a:t>
            </a:r>
            <a:r>
              <a:rPr lang="en-US" err="1"/>
              <a:t>Lastname</a:t>
            </a:r>
            <a:r>
              <a:rPr lang="en-US"/>
              <a:t>]</a:t>
            </a:r>
          </a:p>
        </p:txBody>
      </p:sp>
      <p:sp>
        <p:nvSpPr>
          <p:cNvPr id="27" name="Text Placeholder 26">
            <a:extLst>
              <a:ext uri="{FF2B5EF4-FFF2-40B4-BE49-F238E27FC236}">
                <a16:creationId xmlns:a16="http://schemas.microsoft.com/office/drawing/2014/main" id="{3C86F298-D7E2-4FBE-82F0-23654585659E}"/>
              </a:ext>
            </a:extLst>
          </p:cNvPr>
          <p:cNvSpPr>
            <a:spLocks noGrp="1"/>
          </p:cNvSpPr>
          <p:nvPr>
            <p:ph type="body" sz="quarter" idx="11" hasCustomPrompt="1"/>
          </p:nvPr>
        </p:nvSpPr>
        <p:spPr>
          <a:xfrm>
            <a:off x="440532" y="5529967"/>
            <a:ext cx="3345656" cy="422275"/>
          </a:xfrm>
        </p:spPr>
        <p:txBody>
          <a:bodyPr>
            <a:normAutofit/>
          </a:bodyPr>
          <a:lstStyle>
            <a:lvl1pPr marL="0" indent="0">
              <a:buNone/>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65760" indent="0">
              <a:buNone/>
              <a:defRPr>
                <a:solidFill>
                  <a:schemeClr val="bg1"/>
                </a:solidFill>
              </a:defRPr>
            </a:lvl2pPr>
            <a:lvl3pPr marL="731520" indent="0">
              <a:buNone/>
              <a:defRPr>
                <a:solidFill>
                  <a:schemeClr val="bg1"/>
                </a:solidFill>
              </a:defRPr>
            </a:lvl3pPr>
            <a:lvl4pPr marL="1097280" indent="0">
              <a:buNone/>
              <a:defRPr>
                <a:solidFill>
                  <a:schemeClr val="bg1"/>
                </a:solidFill>
              </a:defRPr>
            </a:lvl4pPr>
            <a:lvl5pPr marL="1463040" indent="0">
              <a:buNone/>
              <a:defRPr>
                <a:solidFill>
                  <a:schemeClr val="bg1"/>
                </a:solidFill>
              </a:defRPr>
            </a:lvl5pPr>
          </a:lstStyle>
          <a:p>
            <a:pPr lvl="0"/>
            <a:r>
              <a:rPr lang="en-US"/>
              <a:t>[Job title]</a:t>
            </a:r>
          </a:p>
        </p:txBody>
      </p:sp>
      <p:sp>
        <p:nvSpPr>
          <p:cNvPr id="11" name="Freeform 13">
            <a:extLst>
              <a:ext uri="{FF2B5EF4-FFF2-40B4-BE49-F238E27FC236}">
                <a16:creationId xmlns:a16="http://schemas.microsoft.com/office/drawing/2014/main" id="{D82B087F-9B39-4634-A2AD-3D2D0D736FC7}"/>
              </a:ext>
            </a:extLst>
          </p:cNvPr>
          <p:cNvSpPr>
            <a:spLocks/>
          </p:cNvSpPr>
          <p:nvPr userDrawn="1"/>
        </p:nvSpPr>
        <p:spPr bwMode="auto">
          <a:xfrm flipV="1">
            <a:off x="-11576" y="4667693"/>
            <a:ext cx="12292315" cy="87942"/>
          </a:xfrm>
          <a:custGeom>
            <a:avLst/>
            <a:gdLst>
              <a:gd name="T0" fmla="*/ 7680 w 7680"/>
              <a:gd name="T1" fmla="*/ 16 h 32"/>
              <a:gd name="T2" fmla="*/ 7680 w 7680"/>
              <a:gd name="T3" fmla="*/ 16 h 32"/>
              <a:gd name="T4" fmla="*/ 7655 w 7680"/>
              <a:gd name="T5" fmla="*/ 0 h 32"/>
              <a:gd name="T6" fmla="*/ 0 w 7680"/>
              <a:gd name="T7" fmla="*/ 0 h 32"/>
              <a:gd name="T8" fmla="*/ 0 w 7680"/>
              <a:gd name="T9" fmla="*/ 32 h 32"/>
              <a:gd name="T10" fmla="*/ 7675 w 7680"/>
              <a:gd name="T11" fmla="*/ 32 h 32"/>
              <a:gd name="T12" fmla="*/ 7680 w 7680"/>
              <a:gd name="T13" fmla="*/ 16 h 32"/>
              <a:gd name="connsiteX0" fmla="*/ 9852 w 10000"/>
              <a:gd name="connsiteY0" fmla="*/ 6562 h 10000"/>
              <a:gd name="connsiteX1" fmla="*/ 10000 w 10000"/>
              <a:gd name="connsiteY1" fmla="*/ 5000 h 10000"/>
              <a:gd name="connsiteX2" fmla="*/ 9967 w 10000"/>
              <a:gd name="connsiteY2" fmla="*/ 0 h 10000"/>
              <a:gd name="connsiteX3" fmla="*/ 0 w 10000"/>
              <a:gd name="connsiteY3" fmla="*/ 0 h 10000"/>
              <a:gd name="connsiteX4" fmla="*/ 0 w 10000"/>
              <a:gd name="connsiteY4" fmla="*/ 10000 h 10000"/>
              <a:gd name="connsiteX5" fmla="*/ 9993 w 10000"/>
              <a:gd name="connsiteY5" fmla="*/ 10000 h 10000"/>
              <a:gd name="connsiteX6" fmla="*/ 9852 w 10000"/>
              <a:gd name="connsiteY6" fmla="*/ 6562 h 10000"/>
              <a:gd name="connsiteX0" fmla="*/ 9875 w 10000"/>
              <a:gd name="connsiteY0" fmla="*/ 4479 h 10000"/>
              <a:gd name="connsiteX1" fmla="*/ 10000 w 10000"/>
              <a:gd name="connsiteY1" fmla="*/ 5000 h 10000"/>
              <a:gd name="connsiteX2" fmla="*/ 9967 w 10000"/>
              <a:gd name="connsiteY2" fmla="*/ 0 h 10000"/>
              <a:gd name="connsiteX3" fmla="*/ 0 w 10000"/>
              <a:gd name="connsiteY3" fmla="*/ 0 h 10000"/>
              <a:gd name="connsiteX4" fmla="*/ 0 w 10000"/>
              <a:gd name="connsiteY4" fmla="*/ 10000 h 10000"/>
              <a:gd name="connsiteX5" fmla="*/ 9993 w 10000"/>
              <a:gd name="connsiteY5" fmla="*/ 10000 h 10000"/>
              <a:gd name="connsiteX6" fmla="*/ 9875 w 10000"/>
              <a:gd name="connsiteY6" fmla="*/ 4479 h 10000"/>
              <a:gd name="connsiteX0" fmla="*/ 9993 w 10736"/>
              <a:gd name="connsiteY0" fmla="*/ 10000 h 10000"/>
              <a:gd name="connsiteX1" fmla="*/ 10000 w 10736"/>
              <a:gd name="connsiteY1" fmla="*/ 5000 h 10000"/>
              <a:gd name="connsiteX2" fmla="*/ 9967 w 10736"/>
              <a:gd name="connsiteY2" fmla="*/ 0 h 10000"/>
              <a:gd name="connsiteX3" fmla="*/ 0 w 10736"/>
              <a:gd name="connsiteY3" fmla="*/ 0 h 10000"/>
              <a:gd name="connsiteX4" fmla="*/ 0 w 10736"/>
              <a:gd name="connsiteY4" fmla="*/ 10000 h 10000"/>
              <a:gd name="connsiteX5" fmla="*/ 9993 w 10736"/>
              <a:gd name="connsiteY5" fmla="*/ 10000 h 10000"/>
              <a:gd name="connsiteX0" fmla="*/ 9993 w 10022"/>
              <a:gd name="connsiteY0" fmla="*/ 10000 h 10541"/>
              <a:gd name="connsiteX1" fmla="*/ 10000 w 10022"/>
              <a:gd name="connsiteY1" fmla="*/ 5000 h 10541"/>
              <a:gd name="connsiteX2" fmla="*/ 9967 w 10022"/>
              <a:gd name="connsiteY2" fmla="*/ 0 h 10541"/>
              <a:gd name="connsiteX3" fmla="*/ 0 w 10022"/>
              <a:gd name="connsiteY3" fmla="*/ 0 h 10541"/>
              <a:gd name="connsiteX4" fmla="*/ 0 w 10022"/>
              <a:gd name="connsiteY4" fmla="*/ 10000 h 10541"/>
              <a:gd name="connsiteX5" fmla="*/ 9993 w 10022"/>
              <a:gd name="connsiteY5" fmla="*/ 10000 h 10541"/>
              <a:gd name="connsiteX0" fmla="*/ 9993 w 10736"/>
              <a:gd name="connsiteY0" fmla="*/ 10000 h 10962"/>
              <a:gd name="connsiteX1" fmla="*/ 10000 w 10736"/>
              <a:gd name="connsiteY1" fmla="*/ 5000 h 10962"/>
              <a:gd name="connsiteX2" fmla="*/ 9967 w 10736"/>
              <a:gd name="connsiteY2" fmla="*/ 0 h 10962"/>
              <a:gd name="connsiteX3" fmla="*/ 0 w 10736"/>
              <a:gd name="connsiteY3" fmla="*/ 0 h 10962"/>
              <a:gd name="connsiteX4" fmla="*/ 0 w 10736"/>
              <a:gd name="connsiteY4" fmla="*/ 10000 h 10962"/>
              <a:gd name="connsiteX5" fmla="*/ 9993 w 10736"/>
              <a:gd name="connsiteY5" fmla="*/ 10000 h 10962"/>
              <a:gd name="connsiteX0" fmla="*/ 9993 w 10736"/>
              <a:gd name="connsiteY0" fmla="*/ 10000 h 10740"/>
              <a:gd name="connsiteX1" fmla="*/ 10000 w 10736"/>
              <a:gd name="connsiteY1" fmla="*/ 5000 h 10740"/>
              <a:gd name="connsiteX2" fmla="*/ 9967 w 10736"/>
              <a:gd name="connsiteY2" fmla="*/ 0 h 10740"/>
              <a:gd name="connsiteX3" fmla="*/ 0 w 10736"/>
              <a:gd name="connsiteY3" fmla="*/ 0 h 10740"/>
              <a:gd name="connsiteX4" fmla="*/ 0 w 10736"/>
              <a:gd name="connsiteY4" fmla="*/ 10000 h 10740"/>
              <a:gd name="connsiteX5" fmla="*/ 9993 w 10736"/>
              <a:gd name="connsiteY5" fmla="*/ 10000 h 10740"/>
              <a:gd name="connsiteX0" fmla="*/ 9993 w 10000"/>
              <a:gd name="connsiteY0" fmla="*/ 10000 h 10740"/>
              <a:gd name="connsiteX1" fmla="*/ 10000 w 10000"/>
              <a:gd name="connsiteY1" fmla="*/ 5000 h 10740"/>
              <a:gd name="connsiteX2" fmla="*/ 9967 w 10000"/>
              <a:gd name="connsiteY2" fmla="*/ 0 h 10740"/>
              <a:gd name="connsiteX3" fmla="*/ 0 w 10000"/>
              <a:gd name="connsiteY3" fmla="*/ 0 h 10740"/>
              <a:gd name="connsiteX4" fmla="*/ 0 w 10000"/>
              <a:gd name="connsiteY4" fmla="*/ 10000 h 10740"/>
              <a:gd name="connsiteX5" fmla="*/ 9993 w 10000"/>
              <a:gd name="connsiteY5" fmla="*/ 10000 h 10740"/>
              <a:gd name="connsiteX0" fmla="*/ 9993 w 9993"/>
              <a:gd name="connsiteY0" fmla="*/ 10000 h 10740"/>
              <a:gd name="connsiteX1" fmla="*/ 9812 w 9993"/>
              <a:gd name="connsiteY1" fmla="*/ 3958 h 10740"/>
              <a:gd name="connsiteX2" fmla="*/ 9967 w 9993"/>
              <a:gd name="connsiteY2" fmla="*/ 0 h 10740"/>
              <a:gd name="connsiteX3" fmla="*/ 0 w 9993"/>
              <a:gd name="connsiteY3" fmla="*/ 0 h 10740"/>
              <a:gd name="connsiteX4" fmla="*/ 0 w 9993"/>
              <a:gd name="connsiteY4" fmla="*/ 10000 h 10740"/>
              <a:gd name="connsiteX5" fmla="*/ 9993 w 9993"/>
              <a:gd name="connsiteY5" fmla="*/ 10000 h 10740"/>
              <a:gd name="connsiteX0" fmla="*/ 10000 w 10010"/>
              <a:gd name="connsiteY0" fmla="*/ 9311 h 10000"/>
              <a:gd name="connsiteX1" fmla="*/ 10010 w 10010"/>
              <a:gd name="connsiteY1" fmla="*/ 4170 h 10000"/>
              <a:gd name="connsiteX2" fmla="*/ 9974 w 10010"/>
              <a:gd name="connsiteY2" fmla="*/ 0 h 10000"/>
              <a:gd name="connsiteX3" fmla="*/ 0 w 10010"/>
              <a:gd name="connsiteY3" fmla="*/ 0 h 10000"/>
              <a:gd name="connsiteX4" fmla="*/ 0 w 10010"/>
              <a:gd name="connsiteY4" fmla="*/ 9311 h 10000"/>
              <a:gd name="connsiteX5" fmla="*/ 10000 w 10010"/>
              <a:gd name="connsiteY5" fmla="*/ 931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10" h="10000">
                <a:moveTo>
                  <a:pt x="10000" y="9311"/>
                </a:moveTo>
                <a:cubicBezTo>
                  <a:pt x="9998" y="9506"/>
                  <a:pt x="10014" y="5722"/>
                  <a:pt x="10010" y="4170"/>
                </a:cubicBezTo>
                <a:cubicBezTo>
                  <a:pt x="9999" y="2618"/>
                  <a:pt x="9985" y="1552"/>
                  <a:pt x="9974" y="0"/>
                </a:cubicBezTo>
                <a:lnTo>
                  <a:pt x="0" y="0"/>
                </a:lnTo>
                <a:lnTo>
                  <a:pt x="0" y="9311"/>
                </a:lnTo>
                <a:cubicBezTo>
                  <a:pt x="1666" y="10863"/>
                  <a:pt x="4999" y="9311"/>
                  <a:pt x="10000" y="9311"/>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Rectangle 9"/>
          <p:cNvSpPr/>
          <p:nvPr userDrawn="1"/>
        </p:nvSpPr>
        <p:spPr>
          <a:xfrm>
            <a:off x="7377396" y="1951151"/>
            <a:ext cx="3572255" cy="4906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phon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57457" y="673355"/>
            <a:ext cx="4135262" cy="6272588"/>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Section Break">
    <p:bg>
      <p:bgPr>
        <a:solidFill>
          <a:srgbClr val="1A3B5B"/>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3BE769F-B5D5-4386-9117-D4E89CC57978}"/>
              </a:ext>
            </a:extLst>
          </p:cNvPr>
          <p:cNvSpPr>
            <a:spLocks noGrp="1"/>
          </p:cNvSpPr>
          <p:nvPr>
            <p:ph type="pic" sz="quarter" idx="10" hasCustomPrompt="1"/>
          </p:nvPr>
        </p:nvSpPr>
        <p:spPr>
          <a:xfrm>
            <a:off x="695325" y="695325"/>
            <a:ext cx="4640263" cy="5514975"/>
          </a:xfrm>
        </p:spPr>
        <p:txBody>
          <a:bodyPr/>
          <a:lstStyle>
            <a:lvl1pPr marL="0" indent="0">
              <a:buFontTx/>
              <a:buNone/>
              <a:defRPr/>
            </a:lvl1pPr>
          </a:lstStyle>
          <a:p>
            <a:r>
              <a:rPr lang="en-US"/>
              <a:t>[Icon]</a:t>
            </a:r>
          </a:p>
        </p:txBody>
      </p:sp>
      <p:sp>
        <p:nvSpPr>
          <p:cNvPr id="10" name="Title 1">
            <a:extLst>
              <a:ext uri="{FF2B5EF4-FFF2-40B4-BE49-F238E27FC236}">
                <a16:creationId xmlns:a16="http://schemas.microsoft.com/office/drawing/2014/main" id="{43198589-936B-4C71-9C7D-DC138C9961F3}"/>
              </a:ext>
            </a:extLst>
          </p:cNvPr>
          <p:cNvSpPr>
            <a:spLocks noGrp="1"/>
          </p:cNvSpPr>
          <p:nvPr>
            <p:ph type="title" hasCustomPrompt="1"/>
          </p:nvPr>
        </p:nvSpPr>
        <p:spPr>
          <a:xfrm>
            <a:off x="5091939" y="2766218"/>
            <a:ext cx="6276644" cy="1325563"/>
          </a:xfrm>
        </p:spPr>
        <p:txBody>
          <a:bodyPr anchor="b" anchorCtr="0">
            <a:noAutofit/>
          </a:bodyPr>
          <a:lstStyle>
            <a:lvl1pPr>
              <a:defRPr sz="7200">
                <a:solidFill>
                  <a:schemeClr val="bg1"/>
                </a:solidFill>
              </a:defRPr>
            </a:lvl1pPr>
          </a:lstStyle>
          <a:p>
            <a:r>
              <a:rPr lang="en-US"/>
              <a:t>[Section Title]</a:t>
            </a:r>
          </a:p>
        </p:txBody>
      </p:sp>
      <p:cxnSp>
        <p:nvCxnSpPr>
          <p:cNvPr id="11" name="Straight Connector 10">
            <a:extLst>
              <a:ext uri="{FF2B5EF4-FFF2-40B4-BE49-F238E27FC236}">
                <a16:creationId xmlns:a16="http://schemas.microsoft.com/office/drawing/2014/main" id="{6A767EEA-301D-4909-8ECE-79411707884F}"/>
              </a:ext>
              <a:ext uri="{C183D7F6-B498-43B3-948B-1728B52AA6E4}">
                <adec:decorative xmlns:adec="http://schemas.microsoft.com/office/drawing/2017/decorative" val="1"/>
              </a:ext>
            </a:extLst>
          </p:cNvPr>
          <p:cNvCxnSpPr>
            <a:cxnSpLocks/>
          </p:cNvCxnSpPr>
          <p:nvPr/>
        </p:nvCxnSpPr>
        <p:spPr>
          <a:xfrm>
            <a:off x="5240741" y="4390126"/>
            <a:ext cx="7915701" cy="0"/>
          </a:xfrm>
          <a:prstGeom prst="line">
            <a:avLst/>
          </a:prstGeom>
          <a:ln w="63500">
            <a:solidFill>
              <a:srgbClr val="FE663B"/>
            </a:solidFill>
          </a:ln>
        </p:spPr>
        <p:style>
          <a:lnRef idx="1">
            <a:schemeClr val="accent1"/>
          </a:lnRef>
          <a:fillRef idx="0">
            <a:schemeClr val="accent1"/>
          </a:fillRef>
          <a:effectRef idx="0">
            <a:schemeClr val="accent1"/>
          </a:effectRef>
          <a:fontRef idx="minor">
            <a:schemeClr val="tx1"/>
          </a:fontRef>
        </p:style>
      </p:cxnSp>
      <p:sp>
        <p:nvSpPr>
          <p:cNvPr id="9" name="Content Placeholder 8"/>
          <p:cNvSpPr>
            <a:spLocks noGrp="1"/>
          </p:cNvSpPr>
          <p:nvPr>
            <p:ph sz="quarter" idx="11" hasCustomPrompt="1"/>
          </p:nvPr>
        </p:nvSpPr>
        <p:spPr>
          <a:xfrm>
            <a:off x="5092700" y="4629151"/>
            <a:ext cx="7608888" cy="571500"/>
          </a:xfrm>
        </p:spPr>
        <p:txBody>
          <a:bodyPr/>
          <a:lstStyle>
            <a:lvl1pPr marL="0" indent="0">
              <a:buNone/>
              <a:defRPr>
                <a:solidFill>
                  <a:schemeClr val="bg1"/>
                </a:solidFill>
              </a:defRPr>
            </a:lvl1pPr>
          </a:lstStyle>
          <a:p>
            <a:pPr lvl="0"/>
            <a:r>
              <a:rPr lang="en-US"/>
              <a:t>[Insert section detail]</a:t>
            </a:r>
          </a:p>
        </p:txBody>
      </p:sp>
      <p:pic>
        <p:nvPicPr>
          <p:cNvPr id="7" name="Picture 6">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981944" y="6281928"/>
            <a:ext cx="1062445" cy="411480"/>
          </a:xfrm>
          <a:prstGeom prst="rect">
            <a:avLst/>
          </a:prstGeom>
        </p:spPr>
      </p:pic>
    </p:spTree>
    <p:extLst>
      <p:ext uri="{BB962C8B-B14F-4D97-AF65-F5344CB8AC3E}">
        <p14:creationId xmlns:p14="http://schemas.microsoft.com/office/powerpoint/2010/main" val="2452085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Blank">
    <p:bg>
      <p:bgPr>
        <a:solidFill>
          <a:srgbClr val="1A3B5B"/>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07CC4CE9-3DAB-1300-0677-EDAC473966D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637632" y="6276866"/>
            <a:ext cx="1283288" cy="485568"/>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3_Custom Layout">
    <p:bg>
      <p:bgPr>
        <a:solidFill>
          <a:srgbClr val="1A3B5B"/>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7079" y="475327"/>
            <a:ext cx="3103353" cy="1325563"/>
          </a:xfrm>
        </p:spPr>
        <p:txBody>
          <a:bodyPr/>
          <a:lstStyle>
            <a:lvl1pPr>
              <a:defRPr>
                <a:solidFill>
                  <a:schemeClr val="bg1"/>
                </a:solidFill>
              </a:defRPr>
            </a:lvl1pPr>
          </a:lstStyle>
          <a:p>
            <a:r>
              <a:rPr lang="en-US"/>
              <a:t>Master title style</a:t>
            </a:r>
          </a:p>
        </p:txBody>
      </p:sp>
      <p:sp>
        <p:nvSpPr>
          <p:cNvPr id="5" name="Content Placeholder 4">
            <a:extLst>
              <a:ext uri="{FF2B5EF4-FFF2-40B4-BE49-F238E27FC236}">
                <a16:creationId xmlns:a16="http://schemas.microsoft.com/office/drawing/2014/main" id="{AD70B8FE-D3E8-5EAB-56C9-845CE10A8A8A}"/>
              </a:ext>
            </a:extLst>
          </p:cNvPr>
          <p:cNvSpPr>
            <a:spLocks noGrp="1"/>
          </p:cNvSpPr>
          <p:nvPr>
            <p:ph sz="quarter" idx="11"/>
          </p:nvPr>
        </p:nvSpPr>
        <p:spPr>
          <a:xfrm>
            <a:off x="287079" y="2012166"/>
            <a:ext cx="3103353" cy="416905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a:extLst>
              <a:ext uri="{C183D7F6-B498-43B3-948B-1728B52AA6E4}">
                <adec:decorative xmlns:adec="http://schemas.microsoft.com/office/drawing/2017/decorative" val="1"/>
              </a:ext>
            </a:extLst>
          </p:cNvPr>
          <p:cNvCxnSpPr/>
          <p:nvPr userDrawn="1"/>
        </p:nvCxnSpPr>
        <p:spPr>
          <a:xfrm>
            <a:off x="287079" y="1924493"/>
            <a:ext cx="3764221" cy="0"/>
          </a:xfrm>
          <a:prstGeom prst="line">
            <a:avLst/>
          </a:prstGeom>
          <a:ln w="44450">
            <a:solidFill>
              <a:srgbClr val="FE663B"/>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8A0B3300-0BE5-4BEB-9CC4-0065B5212F73}"/>
              </a:ext>
              <a:ext uri="{C183D7F6-B498-43B3-948B-1728B52AA6E4}">
                <adec:decorative xmlns:adec="http://schemas.microsoft.com/office/drawing/2017/decorative" val="1"/>
              </a:ext>
            </a:extLst>
          </p:cNvPr>
          <p:cNvSpPr/>
          <p:nvPr userDrawn="1"/>
        </p:nvSpPr>
        <p:spPr>
          <a:xfrm>
            <a:off x="4051300" y="0"/>
            <a:ext cx="81407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D3FE8917-ED19-0B41-911F-AF0EA731E7F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Tree>
    <p:extLst>
      <p:ext uri="{BB962C8B-B14F-4D97-AF65-F5344CB8AC3E}">
        <p14:creationId xmlns:p14="http://schemas.microsoft.com/office/powerpoint/2010/main" val="2837406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696672-4053-40B2-8D5A-353AB7048B49}"/>
              </a:ext>
            </a:extLst>
          </p:cNvPr>
          <p:cNvSpPr>
            <a:spLocks noGrp="1"/>
          </p:cNvSpPr>
          <p:nvPr>
            <p:ph type="title"/>
          </p:nvPr>
        </p:nvSpPr>
        <p:spPr>
          <a:xfrm>
            <a:off x="1066800" y="365125"/>
            <a:ext cx="10058400" cy="1325563"/>
          </a:xfrm>
          <a:prstGeom prst="rect">
            <a:avLst/>
          </a:prstGeom>
        </p:spPr>
        <p:txBody>
          <a:bodyPr vert="horz" lIns="91440" tIns="45720" rIns="91440" bIns="45720" rtlCol="0" anchor="b"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0669E07F-966D-40C4-889D-88FA8BC10479}"/>
              </a:ext>
            </a:extLst>
          </p:cNvPr>
          <p:cNvSpPr>
            <a:spLocks noGrp="1"/>
          </p:cNvSpPr>
          <p:nvPr>
            <p:ph type="body" idx="1"/>
          </p:nvPr>
        </p:nvSpPr>
        <p:spPr>
          <a:xfrm>
            <a:off x="1066800" y="2254827"/>
            <a:ext cx="10058400" cy="39221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8251081"/>
      </p:ext>
    </p:extLst>
  </p:cSld>
  <p:clrMap bg1="lt1" tx1="dk1" bg2="lt2" tx2="dk2" accent1="accent1" accent2="accent2" accent3="accent3" accent4="accent4" accent5="accent5" accent6="accent6" hlink="hlink" folHlink="folHlink"/>
  <p:sldLayoutIdLst>
    <p:sldLayoutId id="2147483734" r:id="rId1"/>
    <p:sldLayoutId id="2147483740" r:id="rId2"/>
    <p:sldLayoutId id="2147483741" r:id="rId3"/>
    <p:sldLayoutId id="2147483746" r:id="rId4"/>
    <p:sldLayoutId id="2147483727" r:id="rId5"/>
    <p:sldLayoutId id="2147483724" r:id="rId6"/>
    <p:sldLayoutId id="2147483752" r:id="rId7"/>
    <p:sldLayoutId id="2147483723" r:id="rId8"/>
    <p:sldLayoutId id="2147483757" r:id="rId9"/>
    <p:sldLayoutId id="2147483753" r:id="rId10"/>
    <p:sldLayoutId id="2147483758" r:id="rId11"/>
    <p:sldLayoutId id="2147483679" r:id="rId12"/>
    <p:sldLayoutId id="2147483754" r:id="rId13"/>
    <p:sldLayoutId id="2147483747" r:id="rId14"/>
    <p:sldLayoutId id="2147483743" r:id="rId15"/>
    <p:sldLayoutId id="2147483755" r:id="rId16"/>
    <p:sldLayoutId id="2147483744" r:id="rId17"/>
    <p:sldLayoutId id="2147483756" r:id="rId18"/>
    <p:sldLayoutId id="2147483759" r:id="rId19"/>
    <p:sldLayoutId id="2147483662" r:id="rId20"/>
    <p:sldLayoutId id="2147483702" r:id="rId21"/>
    <p:sldLayoutId id="2147483748" r:id="rId22"/>
    <p:sldLayoutId id="2147483749" r:id="rId23"/>
    <p:sldLayoutId id="2147483750" r:id="rId24"/>
    <p:sldLayoutId id="2147483751" r:id="rId25"/>
  </p:sldLayoutIdLst>
  <p:txStyles>
    <p:titleStyle>
      <a:lvl1pPr algn="l" defTabSz="914400" rtl="0" eaLnBrk="1" latinLnBrk="0" hangingPunct="1">
        <a:lnSpc>
          <a:spcPct val="90000"/>
        </a:lnSpc>
        <a:spcBef>
          <a:spcPct val="0"/>
        </a:spcBef>
        <a:buNone/>
        <a:defRPr sz="4400" b="1" kern="1200" spc="-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365760" indent="-365760" algn="l" defTabSz="914400" rtl="0" eaLnBrk="1" latinLnBrk="0" hangingPunct="1">
        <a:lnSpc>
          <a:spcPct val="100000"/>
        </a:lnSpc>
        <a:spcBef>
          <a:spcPts val="1200"/>
        </a:spcBef>
        <a:spcAft>
          <a:spcPts val="1200"/>
        </a:spcAft>
        <a:buClr>
          <a:schemeClr val="accent4"/>
        </a:buClr>
        <a:buFont typeface="Wingdings" panose="05000000000000000000" pitchFamily="2" charset="2"/>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731520" indent="-365760" algn="l" defTabSz="914400" rtl="0" eaLnBrk="1" latinLnBrk="0" hangingPunct="1">
        <a:lnSpc>
          <a:spcPct val="100000"/>
        </a:lnSpc>
        <a:spcBef>
          <a:spcPts val="1200"/>
        </a:spcBef>
        <a:spcAft>
          <a:spcPts val="1200"/>
        </a:spcAft>
        <a:buClr>
          <a:schemeClr val="accent4"/>
        </a:buClr>
        <a:buFont typeface="HGGothicE" panose="020B0909000000000000" pitchFamily="49" charset="-128"/>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097280" indent="-365760" algn="l" defTabSz="914400" rtl="0" eaLnBrk="1" latinLnBrk="0" hangingPunct="1">
        <a:lnSpc>
          <a:spcPct val="100000"/>
        </a:lnSpc>
        <a:spcBef>
          <a:spcPts val="1200"/>
        </a:spcBef>
        <a:spcAft>
          <a:spcPts val="1200"/>
        </a:spcAft>
        <a:buClr>
          <a:schemeClr val="accent4"/>
        </a:buClr>
        <a:buFont typeface="HGGothicE" panose="020B0909000000000000" pitchFamily="49" charset="-128"/>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463040" indent="-365760" algn="l" defTabSz="914400" rtl="0" eaLnBrk="1" latinLnBrk="0" hangingPunct="1">
        <a:lnSpc>
          <a:spcPct val="100000"/>
        </a:lnSpc>
        <a:spcBef>
          <a:spcPts val="1200"/>
        </a:spcBef>
        <a:spcAft>
          <a:spcPts val="1200"/>
        </a:spcAft>
        <a:buClr>
          <a:schemeClr val="accent4"/>
        </a:buClr>
        <a:buFont typeface="HGGothicE" panose="020B0909000000000000" pitchFamily="49" charset="-128"/>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828800" indent="-365760" algn="l" defTabSz="914400" rtl="0" eaLnBrk="1" latinLnBrk="0" hangingPunct="1">
        <a:lnSpc>
          <a:spcPct val="100000"/>
        </a:lnSpc>
        <a:spcBef>
          <a:spcPts val="1200"/>
        </a:spcBef>
        <a:spcAft>
          <a:spcPts val="1200"/>
        </a:spcAft>
        <a:buClr>
          <a:schemeClr val="accent4"/>
        </a:buClr>
        <a:buFont typeface="HGGothicE" panose="020B0909000000000000" pitchFamily="49" charset="-128"/>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0.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hyperlink" Target="https://jfly.uni-koeln.de/color/"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hyperlink" Target="https://gtg.benabraham.net/can-we-put-a-number-on-the-game-industrys-annual-climate-footprint-part-2-of-4-disc-vs-digital/" TargetMode="External"/><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hyperlink" Target="https://www.colorblindguide.com/post/colorblind-people-population-live-counter" TargetMode="External"/><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10.xml"/><Relationship Id="rId4" Type="http://schemas.openxmlformats.org/officeDocument/2006/relationships/hyperlink" Target="https://www.tpgi.com/accessibility-theater/"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0.xml"/><Relationship Id="rId1" Type="http://schemas.openxmlformats.org/officeDocument/2006/relationships/slideLayout" Target="../slideLayouts/slideLayout10.xml"/><Relationship Id="rId4" Type="http://schemas.openxmlformats.org/officeDocument/2006/relationships/image" Target="../media/image46.jpg"/></Relationships>
</file>

<file path=ppt/slides/_rels/slide43.xml.rels><?xml version="1.0" encoding="UTF-8" standalone="yes"?>
<Relationships xmlns="http://schemas.openxmlformats.org/package/2006/relationships"><Relationship Id="rId3" Type="http://schemas.openxmlformats.org/officeDocument/2006/relationships/hyperlink" Target="https://www.pewresearch.org/short-reads/2016/04/07/who-relies-on-public-transit-in-the-u-s/" TargetMode="External"/><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18.xml"/><Relationship Id="rId4" Type="http://schemas.openxmlformats.org/officeDocument/2006/relationships/image" Target="../media/image48.png"/></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3.xml"/><Relationship Id="rId1" Type="http://schemas.openxmlformats.org/officeDocument/2006/relationships/slideLayout" Target="../slideLayouts/slideLayout18.xml"/><Relationship Id="rId4" Type="http://schemas.openxmlformats.org/officeDocument/2006/relationships/image" Target="../media/image50.png"/></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7.xml"/><Relationship Id="rId1" Type="http://schemas.openxmlformats.org/officeDocument/2006/relationships/slideLayout" Target="../slideLayouts/slideLayout10.xml"/><Relationship Id="rId4" Type="http://schemas.openxmlformats.org/officeDocument/2006/relationships/image" Target="../media/image53.jpg"/></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8.xml"/><Relationship Id="rId1" Type="http://schemas.openxmlformats.org/officeDocument/2006/relationships/slideLayout" Target="../slideLayouts/slideLayout10.xml"/><Relationship Id="rId4" Type="http://schemas.openxmlformats.org/officeDocument/2006/relationships/image" Target="../media/image55.PNG"/></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9.xml"/><Relationship Id="rId1" Type="http://schemas.openxmlformats.org/officeDocument/2006/relationships/slideLayout" Target="../slideLayouts/slideLayout10.xml"/><Relationship Id="rId4" Type="http://schemas.openxmlformats.org/officeDocument/2006/relationships/image" Target="../media/image57.png"/></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0.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hyperlink" Target="https://www.tpgi.com/well-color-us-surprised-this-sc-can-be-a-tricky-customer/" TargetMode="External"/><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1.xml"/></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3.xml"/><Relationship Id="rId1" Type="http://schemas.openxmlformats.org/officeDocument/2006/relationships/slideLayout" Target="../slideLayouts/slideLayout8.xml"/><Relationship Id="rId4" Type="http://schemas.openxmlformats.org/officeDocument/2006/relationships/image" Target="../media/image60.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368EE50C-1076-4C66-B3FD-1742C217902E}"/>
              </a:ext>
            </a:extLst>
          </p:cNvPr>
          <p:cNvSpPr>
            <a:spLocks noGrp="1"/>
          </p:cNvSpPr>
          <p:nvPr>
            <p:ph type="title"/>
          </p:nvPr>
        </p:nvSpPr>
        <p:spPr/>
        <p:txBody>
          <a:bodyPr>
            <a:normAutofit fontScale="90000"/>
          </a:bodyPr>
          <a:lstStyle/>
          <a:p>
            <a:r>
              <a:rPr lang="en-US" dirty="0">
                <a:solidFill>
                  <a:schemeClr val="tx1">
                    <a:lumMod val="75000"/>
                  </a:schemeClr>
                </a:solidFill>
              </a:rPr>
              <a:t>Don’t Prioritize Color Over Content</a:t>
            </a:r>
            <a:br>
              <a:rPr lang="en-US" dirty="0">
                <a:solidFill>
                  <a:schemeClr val="tx1">
                    <a:lumMod val="75000"/>
                  </a:schemeClr>
                </a:solidFill>
              </a:rPr>
            </a:br>
            <a:r>
              <a:rPr lang="en-US" b="0" dirty="0">
                <a:solidFill>
                  <a:schemeClr val="tx1">
                    <a:lumMod val="75000"/>
                  </a:schemeClr>
                </a:solidFill>
              </a:rPr>
              <a:t>CSUN 2024</a:t>
            </a:r>
          </a:p>
        </p:txBody>
      </p:sp>
      <p:sp>
        <p:nvSpPr>
          <p:cNvPr id="2" name="Subtitle 1">
            <a:extLst>
              <a:ext uri="{FF2B5EF4-FFF2-40B4-BE49-F238E27FC236}">
                <a16:creationId xmlns:a16="http://schemas.microsoft.com/office/drawing/2014/main" id="{DB1514D8-7DC4-B448-8E5B-A3C7BC3F9F7E}"/>
              </a:ext>
            </a:extLst>
          </p:cNvPr>
          <p:cNvSpPr>
            <a:spLocks noGrp="1"/>
          </p:cNvSpPr>
          <p:nvPr>
            <p:ph type="subTitle" idx="1"/>
          </p:nvPr>
        </p:nvSpPr>
        <p:spPr/>
        <p:txBody>
          <a:bodyPr>
            <a:noAutofit/>
          </a:bodyPr>
          <a:lstStyle/>
          <a:p>
            <a:r>
              <a:rPr lang="en-US" sz="2000" b="1" dirty="0">
                <a:solidFill>
                  <a:schemeClr val="bg1"/>
                </a:solidFill>
              </a:rPr>
              <a:t>Adam Saucier</a:t>
            </a:r>
          </a:p>
        </p:txBody>
      </p:sp>
      <p:sp>
        <p:nvSpPr>
          <p:cNvPr id="3" name="Text Placeholder 2">
            <a:extLst>
              <a:ext uri="{FF2B5EF4-FFF2-40B4-BE49-F238E27FC236}">
                <a16:creationId xmlns:a16="http://schemas.microsoft.com/office/drawing/2014/main" id="{17CF9E71-8A5A-DE47-9BA1-5FBE77AB2F6D}"/>
              </a:ext>
            </a:extLst>
          </p:cNvPr>
          <p:cNvSpPr>
            <a:spLocks noGrp="1"/>
          </p:cNvSpPr>
          <p:nvPr>
            <p:ph type="body" sz="quarter" idx="11"/>
          </p:nvPr>
        </p:nvSpPr>
        <p:spPr/>
        <p:txBody>
          <a:bodyPr>
            <a:normAutofit/>
          </a:bodyPr>
          <a:lstStyle/>
          <a:p>
            <a:r>
              <a:rPr lang="en-US" sz="1600" dirty="0">
                <a:solidFill>
                  <a:schemeClr val="bg1"/>
                </a:solidFill>
              </a:rPr>
              <a:t>Senior Accessibility Engineer, </a:t>
            </a:r>
            <a:r>
              <a:rPr lang="en-US" sz="1600" dirty="0" err="1">
                <a:solidFill>
                  <a:schemeClr val="bg1"/>
                </a:solidFill>
              </a:rPr>
              <a:t>TPGi</a:t>
            </a:r>
            <a:endParaRPr lang="en-US" sz="1600" dirty="0">
              <a:solidFill>
                <a:schemeClr val="bg1"/>
              </a:solidFill>
            </a:endParaRPr>
          </a:p>
        </p:txBody>
      </p:sp>
    </p:spTree>
    <p:extLst>
      <p:ext uri="{BB962C8B-B14F-4D97-AF65-F5344CB8AC3E}">
        <p14:creationId xmlns:p14="http://schemas.microsoft.com/office/powerpoint/2010/main" val="20628444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96BB0-3701-A145-80B9-1D47247C6F90}"/>
              </a:ext>
            </a:extLst>
          </p:cNvPr>
          <p:cNvSpPr>
            <a:spLocks noGrp="1"/>
          </p:cNvSpPr>
          <p:nvPr>
            <p:ph type="title"/>
          </p:nvPr>
        </p:nvSpPr>
        <p:spPr/>
        <p:txBody>
          <a:bodyPr/>
          <a:lstStyle/>
          <a:p>
            <a:r>
              <a:rPr lang="en-US" dirty="0"/>
              <a:t>Errors Everywhere</a:t>
            </a:r>
          </a:p>
        </p:txBody>
      </p:sp>
      <p:sp>
        <p:nvSpPr>
          <p:cNvPr id="3" name="Content Placeholder 2">
            <a:extLst>
              <a:ext uri="{FF2B5EF4-FFF2-40B4-BE49-F238E27FC236}">
                <a16:creationId xmlns:a16="http://schemas.microsoft.com/office/drawing/2014/main" id="{29006F6C-F284-1A4F-8DAB-33D8F1CAC3AD}"/>
              </a:ext>
            </a:extLst>
          </p:cNvPr>
          <p:cNvSpPr>
            <a:spLocks noGrp="1"/>
          </p:cNvSpPr>
          <p:nvPr>
            <p:ph sz="quarter" idx="11"/>
          </p:nvPr>
        </p:nvSpPr>
        <p:spPr/>
        <p:txBody>
          <a:bodyPr/>
          <a:lstStyle/>
          <a:p>
            <a:r>
              <a:rPr lang="en-US" dirty="0"/>
              <a:t>Form field errors – such as required fields left empty – need more indicators than just a change of color</a:t>
            </a:r>
          </a:p>
          <a:p>
            <a:r>
              <a:rPr lang="en-US" dirty="0"/>
              <a:t>Error messages in text are a perfect solution</a:t>
            </a:r>
          </a:p>
        </p:txBody>
      </p:sp>
      <p:pic>
        <p:nvPicPr>
          <p:cNvPr id="14" name="Content Placeholder 13" descr="Screenshot of the same form that shows errors in two different ways - one with just a red border on the field that fails the criterion, and one with a red border and text that passes the criterion.">
            <a:extLst>
              <a:ext uri="{FF2B5EF4-FFF2-40B4-BE49-F238E27FC236}">
                <a16:creationId xmlns:a16="http://schemas.microsoft.com/office/drawing/2014/main" id="{8D770993-8DCE-8A42-922D-FBF0772FAC00}"/>
              </a:ext>
            </a:extLst>
          </p:cNvP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5990233" y="474663"/>
            <a:ext cx="4280296" cy="5707062"/>
          </a:xfrm>
        </p:spPr>
      </p:pic>
    </p:spTree>
    <p:extLst>
      <p:ext uri="{BB962C8B-B14F-4D97-AF65-F5344CB8AC3E}">
        <p14:creationId xmlns:p14="http://schemas.microsoft.com/office/powerpoint/2010/main" val="6735482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E101E-4BBA-427F-8861-0CA56A4A5507}"/>
              </a:ext>
            </a:extLst>
          </p:cNvPr>
          <p:cNvSpPr>
            <a:spLocks noGrp="1"/>
          </p:cNvSpPr>
          <p:nvPr>
            <p:ph type="title"/>
          </p:nvPr>
        </p:nvSpPr>
        <p:spPr/>
        <p:txBody>
          <a:bodyPr>
            <a:normAutofit/>
          </a:bodyPr>
          <a:lstStyle/>
          <a:p>
            <a:r>
              <a:rPr lang="en-US" dirty="0"/>
              <a:t>Star Issue</a:t>
            </a:r>
          </a:p>
        </p:txBody>
      </p:sp>
      <p:sp>
        <p:nvSpPr>
          <p:cNvPr id="6" name="Content Placeholder 5">
            <a:extLst>
              <a:ext uri="{FF2B5EF4-FFF2-40B4-BE49-F238E27FC236}">
                <a16:creationId xmlns:a16="http://schemas.microsoft.com/office/drawing/2014/main" id="{D12D1975-F726-4B95-955E-0A144916B5A5}"/>
              </a:ext>
            </a:extLst>
          </p:cNvPr>
          <p:cNvSpPr>
            <a:spLocks noGrp="1"/>
          </p:cNvSpPr>
          <p:nvPr>
            <p:ph sz="quarter" idx="11"/>
          </p:nvPr>
        </p:nvSpPr>
        <p:spPr/>
        <p:txBody>
          <a:bodyPr>
            <a:normAutofit fontScale="92500" lnSpcReduction="10000"/>
          </a:bodyPr>
          <a:lstStyle/>
          <a:p>
            <a:r>
              <a:rPr lang="en-US" dirty="0"/>
              <a:t>2:1 contrast ratio between the half full and half empty colors of a star</a:t>
            </a:r>
          </a:p>
          <a:p>
            <a:r>
              <a:rPr lang="en-US" dirty="0"/>
              <a:t>2.9:1 contrast ratio between a star’s border and the white background</a:t>
            </a:r>
          </a:p>
          <a:p>
            <a:r>
              <a:rPr lang="en-US" dirty="0"/>
              <a:t>The number of full stars is only provided using color</a:t>
            </a:r>
          </a:p>
        </p:txBody>
      </p:sp>
      <p:pic>
        <p:nvPicPr>
          <p:cNvPr id="14" name="Content Placeholder 13" descr="Screenshot of the star rating system on a major e-commerce website where the color is not supplemented by text">
            <a:extLst>
              <a:ext uri="{FF2B5EF4-FFF2-40B4-BE49-F238E27FC236}">
                <a16:creationId xmlns:a16="http://schemas.microsoft.com/office/drawing/2014/main" id="{CA545B41-5867-4733-9E80-33B2382D8481}"/>
              </a:ext>
            </a:extLst>
          </p:cNvP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5021008" y="2593099"/>
            <a:ext cx="6295935" cy="1671802"/>
          </a:xfrm>
        </p:spPr>
      </p:pic>
    </p:spTree>
    <p:extLst>
      <p:ext uri="{BB962C8B-B14F-4D97-AF65-F5344CB8AC3E}">
        <p14:creationId xmlns:p14="http://schemas.microsoft.com/office/powerpoint/2010/main" val="22610498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E5D10-2007-43E3-B188-50BD3B305F04}"/>
              </a:ext>
            </a:extLst>
          </p:cNvPr>
          <p:cNvSpPr>
            <a:spLocks noGrp="1"/>
          </p:cNvSpPr>
          <p:nvPr>
            <p:ph type="title"/>
          </p:nvPr>
        </p:nvSpPr>
        <p:spPr/>
        <p:txBody>
          <a:bodyPr/>
          <a:lstStyle/>
          <a:p>
            <a:r>
              <a:rPr lang="en-US" dirty="0"/>
              <a:t>Star Solutions</a:t>
            </a:r>
          </a:p>
        </p:txBody>
      </p:sp>
      <p:sp>
        <p:nvSpPr>
          <p:cNvPr id="3" name="Content Placeholder 2">
            <a:extLst>
              <a:ext uri="{FF2B5EF4-FFF2-40B4-BE49-F238E27FC236}">
                <a16:creationId xmlns:a16="http://schemas.microsoft.com/office/drawing/2014/main" id="{B98C6E3F-300C-4B9F-AA0C-40C0B7012853}"/>
              </a:ext>
            </a:extLst>
          </p:cNvPr>
          <p:cNvSpPr>
            <a:spLocks noGrp="1"/>
          </p:cNvSpPr>
          <p:nvPr>
            <p:ph sz="quarter" idx="11"/>
          </p:nvPr>
        </p:nvSpPr>
        <p:spPr>
          <a:xfrm>
            <a:off x="287079" y="2012165"/>
            <a:ext cx="3103353" cy="4517423"/>
          </a:xfrm>
        </p:spPr>
        <p:txBody>
          <a:bodyPr>
            <a:normAutofit lnSpcReduction="10000"/>
          </a:bodyPr>
          <a:lstStyle/>
          <a:p>
            <a:r>
              <a:rPr lang="en-US" dirty="0"/>
              <a:t>Darken the internal and border color of the stars</a:t>
            </a:r>
          </a:p>
          <a:p>
            <a:r>
              <a:rPr lang="en-US" dirty="0"/>
              <a:t>Add text that states the number of stars in the rating</a:t>
            </a:r>
          </a:p>
          <a:p>
            <a:r>
              <a:rPr lang="en-US" dirty="0"/>
              <a:t>The fourth example passes because the border of filled stars is thicker than the others</a:t>
            </a:r>
          </a:p>
        </p:txBody>
      </p:sp>
      <p:pic>
        <p:nvPicPr>
          <p:cNvPr id="6" name="Content Placeholder 5" descr="Screenshot of the star rating system on a major e-commerce website where the color is supplemented by text">
            <a:extLst>
              <a:ext uri="{FF2B5EF4-FFF2-40B4-BE49-F238E27FC236}">
                <a16:creationId xmlns:a16="http://schemas.microsoft.com/office/drawing/2014/main" id="{ACF05408-98EB-4732-81AE-11E6CCFF08F0}"/>
              </a:ext>
            </a:extLst>
          </p:cNvP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5060525" y="475327"/>
            <a:ext cx="6087582" cy="2063589"/>
          </a:xfrm>
        </p:spPr>
      </p:pic>
      <p:pic>
        <p:nvPicPr>
          <p:cNvPr id="5" name="Picture 4" descr="A screenshot of the Google reviews star rating, which has the text &quot;4.8&quot; in addition to the star graphics">
            <a:extLst>
              <a:ext uri="{FF2B5EF4-FFF2-40B4-BE49-F238E27FC236}">
                <a16:creationId xmlns:a16="http://schemas.microsoft.com/office/drawing/2014/main" id="{9F335770-648E-824E-A597-EDC9FDCCEE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0525" y="2986331"/>
            <a:ext cx="6431713" cy="885337"/>
          </a:xfrm>
          <a:prstGeom prst="rect">
            <a:avLst/>
          </a:prstGeom>
        </p:spPr>
      </p:pic>
      <p:pic>
        <p:nvPicPr>
          <p:cNvPr id="7" name="Picture 6" descr="A screenshot of two examples of star icons from WCAG - one has the checked stars filled with black, and the other has the stars filled with yellow but also has thicker borders.">
            <a:extLst>
              <a:ext uri="{FF2B5EF4-FFF2-40B4-BE49-F238E27FC236}">
                <a16:creationId xmlns:a16="http://schemas.microsoft.com/office/drawing/2014/main" id="{A8BCC211-99E9-C84B-BDA5-631C9F6E7A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4319083"/>
            <a:ext cx="4611509" cy="1752373"/>
          </a:xfrm>
          <a:prstGeom prst="rect">
            <a:avLst/>
          </a:prstGeom>
        </p:spPr>
      </p:pic>
    </p:spTree>
    <p:extLst>
      <p:ext uri="{BB962C8B-B14F-4D97-AF65-F5344CB8AC3E}">
        <p14:creationId xmlns:p14="http://schemas.microsoft.com/office/powerpoint/2010/main" val="42134443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F53FB-870B-40EC-A0E0-F77239F2E3B9}"/>
              </a:ext>
            </a:extLst>
          </p:cNvPr>
          <p:cNvSpPr>
            <a:spLocks noGrp="1"/>
          </p:cNvSpPr>
          <p:nvPr>
            <p:ph type="title"/>
          </p:nvPr>
        </p:nvSpPr>
        <p:spPr/>
        <p:txBody>
          <a:bodyPr/>
          <a:lstStyle/>
          <a:p>
            <a:r>
              <a:rPr lang="en-US" dirty="0"/>
              <a:t>Going Grayscale</a:t>
            </a:r>
          </a:p>
        </p:txBody>
      </p:sp>
      <p:sp>
        <p:nvSpPr>
          <p:cNvPr id="3" name="Content Placeholder 2">
            <a:extLst>
              <a:ext uri="{FF2B5EF4-FFF2-40B4-BE49-F238E27FC236}">
                <a16:creationId xmlns:a16="http://schemas.microsoft.com/office/drawing/2014/main" id="{90BBCBCE-01A7-4E36-84BE-1AA630F9E412}"/>
              </a:ext>
            </a:extLst>
          </p:cNvPr>
          <p:cNvSpPr>
            <a:spLocks noGrp="1"/>
          </p:cNvSpPr>
          <p:nvPr>
            <p:ph idx="1"/>
          </p:nvPr>
        </p:nvSpPr>
        <p:spPr/>
        <p:txBody>
          <a:bodyPr/>
          <a:lstStyle/>
          <a:p>
            <a:r>
              <a:rPr lang="en-US" dirty="0"/>
              <a:t>As with most accessibility improvements, using more than just color to convey information benefits all sighted users.</a:t>
            </a:r>
          </a:p>
          <a:p>
            <a:r>
              <a:rPr lang="en-US" dirty="0"/>
              <a:t>My spouse applied the Grayscale color filter to her iPhone to make it less appealing and distracting for her throughout the day. </a:t>
            </a:r>
          </a:p>
          <a:p>
            <a:r>
              <a:rPr lang="en-US" dirty="0"/>
              <a:t>She isn’t color blind but with this filter on her phone, the use of only color to convey content is just as much of an issue for her since she sees her phone screen with monochromatic vision. </a:t>
            </a:r>
          </a:p>
        </p:txBody>
      </p:sp>
    </p:spTree>
    <p:extLst>
      <p:ext uri="{BB962C8B-B14F-4D97-AF65-F5344CB8AC3E}">
        <p14:creationId xmlns:p14="http://schemas.microsoft.com/office/powerpoint/2010/main" val="20735843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57145-977E-4819-8B25-1D222F50153C}"/>
              </a:ext>
            </a:extLst>
          </p:cNvPr>
          <p:cNvSpPr>
            <a:spLocks noGrp="1"/>
          </p:cNvSpPr>
          <p:nvPr>
            <p:ph type="title"/>
          </p:nvPr>
        </p:nvSpPr>
        <p:spPr/>
        <p:txBody>
          <a:bodyPr>
            <a:normAutofit/>
          </a:bodyPr>
          <a:lstStyle/>
          <a:p>
            <a:r>
              <a:rPr lang="en-US" dirty="0"/>
              <a:t>Bar graph</a:t>
            </a:r>
          </a:p>
        </p:txBody>
      </p:sp>
      <p:sp>
        <p:nvSpPr>
          <p:cNvPr id="5" name="Content Placeholder 4">
            <a:extLst>
              <a:ext uri="{FF2B5EF4-FFF2-40B4-BE49-F238E27FC236}">
                <a16:creationId xmlns:a16="http://schemas.microsoft.com/office/drawing/2014/main" id="{82950F5B-9E5B-4EE2-B9D9-3D63A14FDF19}"/>
              </a:ext>
            </a:extLst>
          </p:cNvPr>
          <p:cNvSpPr>
            <a:spLocks noGrp="1"/>
          </p:cNvSpPr>
          <p:nvPr>
            <p:ph sz="quarter" idx="11"/>
          </p:nvPr>
        </p:nvSpPr>
        <p:spPr/>
        <p:txBody>
          <a:bodyPr>
            <a:normAutofit/>
          </a:bodyPr>
          <a:lstStyle/>
          <a:p>
            <a:r>
              <a:rPr lang="en-US" dirty="0"/>
              <a:t>The default bar graph when creating a PivotChart in Excel uses only color.</a:t>
            </a:r>
          </a:p>
          <a:p>
            <a:r>
              <a:rPr lang="en-US" dirty="0"/>
              <a:t>The first and last bars are almost indistinguishable from one another.</a:t>
            </a:r>
          </a:p>
        </p:txBody>
      </p:sp>
      <p:pic>
        <p:nvPicPr>
          <p:cNvPr id="7" name="Content Placeholder 6" descr="A screenshot of the default bar graph in an Excel pivot chart. The colors are very similar and use only a key to distinguish them.">
            <a:extLst>
              <a:ext uri="{FF2B5EF4-FFF2-40B4-BE49-F238E27FC236}">
                <a16:creationId xmlns:a16="http://schemas.microsoft.com/office/drawing/2014/main" id="{A614F363-96AD-4F87-B7E9-5A40790DAE01}"/>
              </a:ext>
            </a:extLst>
          </p:cNvP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429125" y="1589254"/>
            <a:ext cx="7402513" cy="3477880"/>
          </a:xfrm>
        </p:spPr>
      </p:pic>
    </p:spTree>
    <p:extLst>
      <p:ext uri="{BB962C8B-B14F-4D97-AF65-F5344CB8AC3E}">
        <p14:creationId xmlns:p14="http://schemas.microsoft.com/office/powerpoint/2010/main" val="3387937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66EEA-146F-48AF-9E98-D5ACB0E023DE}"/>
              </a:ext>
            </a:extLst>
          </p:cNvPr>
          <p:cNvSpPr>
            <a:spLocks noGrp="1"/>
          </p:cNvSpPr>
          <p:nvPr>
            <p:ph type="title"/>
          </p:nvPr>
        </p:nvSpPr>
        <p:spPr/>
        <p:txBody>
          <a:bodyPr/>
          <a:lstStyle/>
          <a:p>
            <a:r>
              <a:rPr lang="en-US" dirty="0"/>
              <a:t>Bar graph grayscale</a:t>
            </a:r>
          </a:p>
        </p:txBody>
      </p:sp>
      <p:sp>
        <p:nvSpPr>
          <p:cNvPr id="3" name="Content Placeholder 2">
            <a:extLst>
              <a:ext uri="{FF2B5EF4-FFF2-40B4-BE49-F238E27FC236}">
                <a16:creationId xmlns:a16="http://schemas.microsoft.com/office/drawing/2014/main" id="{9141C7D9-D200-462A-A01E-BD48F0A55F7C}"/>
              </a:ext>
            </a:extLst>
          </p:cNvPr>
          <p:cNvSpPr>
            <a:spLocks noGrp="1"/>
          </p:cNvSpPr>
          <p:nvPr>
            <p:ph sz="quarter" idx="11"/>
          </p:nvPr>
        </p:nvSpPr>
        <p:spPr/>
        <p:txBody>
          <a:bodyPr/>
          <a:lstStyle/>
          <a:p>
            <a:r>
              <a:rPr lang="en-US" dirty="0"/>
              <a:t>When changed to grayscale, the bars are even more difficult to distinguish and associate with their key elements.</a:t>
            </a:r>
          </a:p>
        </p:txBody>
      </p:sp>
      <p:pic>
        <p:nvPicPr>
          <p:cNvPr id="6" name="Content Placeholder 5" descr="A screenshot of the default bar graph in an Excel pivot chart. All colors have been changed to various shades of gray.">
            <a:extLst>
              <a:ext uri="{FF2B5EF4-FFF2-40B4-BE49-F238E27FC236}">
                <a16:creationId xmlns:a16="http://schemas.microsoft.com/office/drawing/2014/main" id="{CF7D6FC2-0E49-4CA8-8A16-3F310D892F6B}"/>
              </a:ext>
            </a:extLst>
          </p:cNvP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429125" y="1589254"/>
            <a:ext cx="7402513" cy="3477880"/>
          </a:xfrm>
        </p:spPr>
      </p:pic>
    </p:spTree>
    <p:extLst>
      <p:ext uri="{BB962C8B-B14F-4D97-AF65-F5344CB8AC3E}">
        <p14:creationId xmlns:p14="http://schemas.microsoft.com/office/powerpoint/2010/main" val="9808955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EE73E-A088-4726-9C6B-8EC3235EF14C}"/>
              </a:ext>
            </a:extLst>
          </p:cNvPr>
          <p:cNvSpPr>
            <a:spLocks noGrp="1"/>
          </p:cNvSpPr>
          <p:nvPr>
            <p:ph type="title"/>
          </p:nvPr>
        </p:nvSpPr>
        <p:spPr/>
        <p:txBody>
          <a:bodyPr/>
          <a:lstStyle/>
          <a:p>
            <a:r>
              <a:rPr lang="en-US" dirty="0"/>
              <a:t>Patterned bar graph</a:t>
            </a:r>
          </a:p>
        </p:txBody>
      </p:sp>
      <p:sp>
        <p:nvSpPr>
          <p:cNvPr id="3" name="Content Placeholder 2">
            <a:extLst>
              <a:ext uri="{FF2B5EF4-FFF2-40B4-BE49-F238E27FC236}">
                <a16:creationId xmlns:a16="http://schemas.microsoft.com/office/drawing/2014/main" id="{A6EE08DA-A740-4570-B053-6D2C766FF9A3}"/>
              </a:ext>
            </a:extLst>
          </p:cNvPr>
          <p:cNvSpPr>
            <a:spLocks noGrp="1"/>
          </p:cNvSpPr>
          <p:nvPr>
            <p:ph sz="quarter" idx="11"/>
          </p:nvPr>
        </p:nvSpPr>
        <p:spPr/>
        <p:txBody>
          <a:bodyPr/>
          <a:lstStyle/>
          <a:p>
            <a:r>
              <a:rPr lang="en-US" dirty="0"/>
              <a:t>In contrast, using a distinct pattern with strong contrast for each bar provides another way to distinguish them.</a:t>
            </a:r>
          </a:p>
        </p:txBody>
      </p:sp>
      <p:pic>
        <p:nvPicPr>
          <p:cNvPr id="6" name="Content Placeholder 5" descr="A screenshot of a bar graph in Excel that uses patterns to distinguish each bar">
            <a:extLst>
              <a:ext uri="{FF2B5EF4-FFF2-40B4-BE49-F238E27FC236}">
                <a16:creationId xmlns:a16="http://schemas.microsoft.com/office/drawing/2014/main" id="{F03AD1C2-F4B2-4129-BB42-64F7ABAEB1DB}"/>
              </a:ext>
            </a:extLst>
          </p:cNvP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429125" y="1619922"/>
            <a:ext cx="7402513" cy="3416544"/>
          </a:xfrm>
        </p:spPr>
      </p:pic>
    </p:spTree>
    <p:extLst>
      <p:ext uri="{BB962C8B-B14F-4D97-AF65-F5344CB8AC3E}">
        <p14:creationId xmlns:p14="http://schemas.microsoft.com/office/powerpoint/2010/main" val="11742763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07C6C-A1F1-4988-8F58-8F1F7D652758}"/>
              </a:ext>
            </a:extLst>
          </p:cNvPr>
          <p:cNvSpPr>
            <a:spLocks noGrp="1"/>
          </p:cNvSpPr>
          <p:nvPr>
            <p:ph type="title"/>
          </p:nvPr>
        </p:nvSpPr>
        <p:spPr/>
        <p:txBody>
          <a:bodyPr>
            <a:normAutofit fontScale="90000"/>
          </a:bodyPr>
          <a:lstStyle/>
          <a:p>
            <a:r>
              <a:rPr lang="en-US" dirty="0"/>
              <a:t>Patterned bar graph grayscale</a:t>
            </a:r>
          </a:p>
        </p:txBody>
      </p:sp>
      <p:sp>
        <p:nvSpPr>
          <p:cNvPr id="3" name="Content Placeholder 2">
            <a:extLst>
              <a:ext uri="{FF2B5EF4-FFF2-40B4-BE49-F238E27FC236}">
                <a16:creationId xmlns:a16="http://schemas.microsoft.com/office/drawing/2014/main" id="{6EA7EAAB-9765-4EA3-A0B9-C39550AFF0A6}"/>
              </a:ext>
            </a:extLst>
          </p:cNvPr>
          <p:cNvSpPr>
            <a:spLocks noGrp="1"/>
          </p:cNvSpPr>
          <p:nvPr>
            <p:ph sz="quarter" idx="11"/>
          </p:nvPr>
        </p:nvSpPr>
        <p:spPr/>
        <p:txBody>
          <a:bodyPr/>
          <a:lstStyle/>
          <a:p>
            <a:r>
              <a:rPr lang="en-US" dirty="0"/>
              <a:t>Even when changed to grayscale, the patterns are visible and can be associated with their key elements</a:t>
            </a:r>
          </a:p>
        </p:txBody>
      </p:sp>
      <p:pic>
        <p:nvPicPr>
          <p:cNvPr id="6" name="Content Placeholder 5" descr="A screenshot of a bar graph in Excel that uses different patterns to distinguish each bar, and the bar graph is in grayscale">
            <a:extLst>
              <a:ext uri="{FF2B5EF4-FFF2-40B4-BE49-F238E27FC236}">
                <a16:creationId xmlns:a16="http://schemas.microsoft.com/office/drawing/2014/main" id="{9D52FE76-41EC-49DD-8A96-74159F511EBD}"/>
              </a:ext>
            </a:extLst>
          </p:cNvP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429125" y="1619922"/>
            <a:ext cx="7402513" cy="3416544"/>
          </a:xfrm>
        </p:spPr>
      </p:pic>
    </p:spTree>
    <p:extLst>
      <p:ext uri="{BB962C8B-B14F-4D97-AF65-F5344CB8AC3E}">
        <p14:creationId xmlns:p14="http://schemas.microsoft.com/office/powerpoint/2010/main" val="35820622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6CE2C-5E01-6443-B55E-C2A3CBADD206}"/>
              </a:ext>
            </a:extLst>
          </p:cNvPr>
          <p:cNvSpPr>
            <a:spLocks noGrp="1"/>
          </p:cNvSpPr>
          <p:nvPr>
            <p:ph type="title"/>
          </p:nvPr>
        </p:nvSpPr>
        <p:spPr>
          <a:xfrm>
            <a:off x="287079" y="475327"/>
            <a:ext cx="3103353" cy="1325563"/>
          </a:xfrm>
        </p:spPr>
        <p:txBody>
          <a:bodyPr anchor="b">
            <a:normAutofit/>
          </a:bodyPr>
          <a:lstStyle/>
          <a:p>
            <a:r>
              <a:rPr lang="en-US" dirty="0"/>
              <a:t>Line graphs</a:t>
            </a:r>
          </a:p>
        </p:txBody>
      </p:sp>
      <p:sp>
        <p:nvSpPr>
          <p:cNvPr id="3" name="Content Placeholder 2">
            <a:extLst>
              <a:ext uri="{FF2B5EF4-FFF2-40B4-BE49-F238E27FC236}">
                <a16:creationId xmlns:a16="http://schemas.microsoft.com/office/drawing/2014/main" id="{01E941D6-FBDA-D545-848F-458FB51EFB34}"/>
              </a:ext>
            </a:extLst>
          </p:cNvPr>
          <p:cNvSpPr>
            <a:spLocks noGrp="1"/>
          </p:cNvSpPr>
          <p:nvPr>
            <p:ph sz="quarter" idx="11"/>
          </p:nvPr>
        </p:nvSpPr>
        <p:spPr>
          <a:xfrm>
            <a:off x="287079" y="2012166"/>
            <a:ext cx="3103353" cy="4169052"/>
          </a:xfrm>
        </p:spPr>
        <p:txBody>
          <a:bodyPr>
            <a:normAutofit/>
          </a:bodyPr>
          <a:lstStyle/>
          <a:p>
            <a:r>
              <a:rPr lang="en-US" dirty="0"/>
              <a:t>Line graphs are often designed in a similar way, using a key and only color to differentiate each line.</a:t>
            </a:r>
          </a:p>
          <a:p>
            <a:r>
              <a:rPr lang="en-US" dirty="0"/>
              <a:t>A similar solution can be used.</a:t>
            </a:r>
          </a:p>
        </p:txBody>
      </p:sp>
      <p:pic>
        <p:nvPicPr>
          <p:cNvPr id="6" name="Content Placeholder 5" descr="An image of the same line graph displayed in two different ways. One uses only different colored lines and a key to distinguish them, while the other has text labels directly pointing at each line, which also use different patterns.">
            <a:extLst>
              <a:ext uri="{FF2B5EF4-FFF2-40B4-BE49-F238E27FC236}">
                <a16:creationId xmlns:a16="http://schemas.microsoft.com/office/drawing/2014/main" id="{21322BC3-A9E8-0E47-AA6D-68A63A42B4AA}"/>
              </a:ext>
            </a:extLst>
          </p:cNvP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429918" y="1788074"/>
            <a:ext cx="7402195" cy="3079313"/>
          </a:xfrm>
          <a:noFill/>
        </p:spPr>
      </p:pic>
      <p:sp>
        <p:nvSpPr>
          <p:cNvPr id="7" name="TextBox 6">
            <a:extLst>
              <a:ext uri="{FF2B5EF4-FFF2-40B4-BE49-F238E27FC236}">
                <a16:creationId xmlns:a16="http://schemas.microsoft.com/office/drawing/2014/main" id="{FEDCC8E4-2994-EE40-AF1B-A597D0B9A318}"/>
              </a:ext>
            </a:extLst>
          </p:cNvPr>
          <p:cNvSpPr txBox="1"/>
          <p:nvPr/>
        </p:nvSpPr>
        <p:spPr>
          <a:xfrm>
            <a:off x="4429918" y="5268686"/>
            <a:ext cx="7283111" cy="646331"/>
          </a:xfrm>
          <a:prstGeom prst="rect">
            <a:avLst/>
          </a:prstGeom>
          <a:noFill/>
        </p:spPr>
        <p:txBody>
          <a:bodyPr wrap="square" rtlCol="0">
            <a:spAutoFit/>
          </a:bodyPr>
          <a:lstStyle/>
          <a:p>
            <a:r>
              <a:rPr lang="en-US" dirty="0">
                <a:solidFill>
                  <a:srgbClr val="000000"/>
                </a:solidFill>
              </a:rPr>
              <a:t>Source: </a:t>
            </a:r>
            <a:r>
              <a:rPr lang="en-US" dirty="0">
                <a:solidFill>
                  <a:srgbClr val="000000"/>
                </a:solidFill>
                <a:hlinkClick r:id="rId4"/>
              </a:rPr>
              <a:t>How to make figures and presentations that are friendly to Colorblind people</a:t>
            </a:r>
            <a:endParaRPr lang="en-US" dirty="0">
              <a:solidFill>
                <a:srgbClr val="000000"/>
              </a:solidFill>
            </a:endParaRPr>
          </a:p>
        </p:txBody>
      </p:sp>
    </p:spTree>
    <p:extLst>
      <p:ext uri="{BB962C8B-B14F-4D97-AF65-F5344CB8AC3E}">
        <p14:creationId xmlns:p14="http://schemas.microsoft.com/office/powerpoint/2010/main" val="10650531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3C4D3-440A-1C46-9BD5-E75EC05D39C3}"/>
              </a:ext>
            </a:extLst>
          </p:cNvPr>
          <p:cNvSpPr>
            <a:spLocks noGrp="1"/>
          </p:cNvSpPr>
          <p:nvPr>
            <p:ph type="title"/>
          </p:nvPr>
        </p:nvSpPr>
        <p:spPr/>
        <p:txBody>
          <a:bodyPr/>
          <a:lstStyle/>
          <a:p>
            <a:r>
              <a:rPr lang="en-US" dirty="0"/>
              <a:t>More Line Graphs</a:t>
            </a:r>
          </a:p>
        </p:txBody>
      </p:sp>
      <p:sp>
        <p:nvSpPr>
          <p:cNvPr id="3" name="Content Placeholder 2">
            <a:extLst>
              <a:ext uri="{FF2B5EF4-FFF2-40B4-BE49-F238E27FC236}">
                <a16:creationId xmlns:a16="http://schemas.microsoft.com/office/drawing/2014/main" id="{740308CA-7D50-244F-B2C5-A56029524511}"/>
              </a:ext>
            </a:extLst>
          </p:cNvPr>
          <p:cNvSpPr>
            <a:spLocks noGrp="1"/>
          </p:cNvSpPr>
          <p:nvPr>
            <p:ph sz="quarter" idx="11"/>
          </p:nvPr>
        </p:nvSpPr>
        <p:spPr/>
        <p:txBody>
          <a:bodyPr/>
          <a:lstStyle/>
          <a:p>
            <a:r>
              <a:rPr lang="en-US" dirty="0"/>
              <a:t>This is the original form of the line graph on the Wikipedia page on red-green colorblindness</a:t>
            </a:r>
          </a:p>
          <a:p>
            <a:r>
              <a:rPr lang="en-US" dirty="0"/>
              <a:t>The lines are only distinguished by colors – red, green, and yellow</a:t>
            </a:r>
          </a:p>
        </p:txBody>
      </p:sp>
      <p:pic>
        <p:nvPicPr>
          <p:cNvPr id="6" name="Content Placeholder 5" descr="A screenshot of a line graph from the wikipedia page on red-green colorblindness, where the lines are only distinguished by the colors red, green, and yellow">
            <a:extLst>
              <a:ext uri="{FF2B5EF4-FFF2-40B4-BE49-F238E27FC236}">
                <a16:creationId xmlns:a16="http://schemas.microsoft.com/office/drawing/2014/main" id="{077E51F1-3303-5C44-BCFA-85CA945611DD}"/>
              </a:ext>
            </a:extLst>
          </p:cNvP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987435" y="474663"/>
            <a:ext cx="6285892" cy="5707062"/>
          </a:xfrm>
        </p:spPr>
      </p:pic>
    </p:spTree>
    <p:extLst>
      <p:ext uri="{BB962C8B-B14F-4D97-AF65-F5344CB8AC3E}">
        <p14:creationId xmlns:p14="http://schemas.microsoft.com/office/powerpoint/2010/main" val="26596554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3BDD8-D3E2-483C-A348-E67FCA97E4E2}"/>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87FE2A67-BBAB-4C85-8132-400F7BA49A85}"/>
              </a:ext>
            </a:extLst>
          </p:cNvPr>
          <p:cNvSpPr>
            <a:spLocks noGrp="1"/>
          </p:cNvSpPr>
          <p:nvPr>
            <p:ph idx="1"/>
          </p:nvPr>
        </p:nvSpPr>
        <p:spPr/>
        <p:txBody>
          <a:bodyPr/>
          <a:lstStyle/>
          <a:p>
            <a:r>
              <a:rPr lang="en-US" dirty="0"/>
              <a:t>I’m a Senior Accessibility Engineer at </a:t>
            </a:r>
            <a:r>
              <a:rPr lang="en-US" dirty="0" err="1"/>
              <a:t>TPGi</a:t>
            </a:r>
            <a:r>
              <a:rPr lang="en-US" dirty="0"/>
              <a:t> and have worked in the digital accessibility field for about 10 years.</a:t>
            </a:r>
          </a:p>
          <a:p>
            <a:r>
              <a:rPr lang="en-US" dirty="0"/>
              <a:t>My past jobs were at an advertising agency and community college.</a:t>
            </a:r>
          </a:p>
          <a:p>
            <a:r>
              <a:rPr lang="en-US" dirty="0"/>
              <a:t>I have a color vision deficiency, meaning the cone cells within my eyes are absent or do not work correctly and detect certain colors incorrectly.</a:t>
            </a:r>
          </a:p>
          <a:p>
            <a:endParaRPr lang="en-US" dirty="0"/>
          </a:p>
        </p:txBody>
      </p:sp>
    </p:spTree>
    <p:extLst>
      <p:ext uri="{BB962C8B-B14F-4D97-AF65-F5344CB8AC3E}">
        <p14:creationId xmlns:p14="http://schemas.microsoft.com/office/powerpoint/2010/main" val="25264562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4D483-1744-0645-B048-ABB600388617}"/>
              </a:ext>
            </a:extLst>
          </p:cNvPr>
          <p:cNvSpPr>
            <a:spLocks noGrp="1"/>
          </p:cNvSpPr>
          <p:nvPr>
            <p:ph type="title"/>
          </p:nvPr>
        </p:nvSpPr>
        <p:spPr/>
        <p:txBody>
          <a:bodyPr/>
          <a:lstStyle/>
          <a:p>
            <a:r>
              <a:rPr lang="en-US" dirty="0"/>
              <a:t>Line Graph Solution</a:t>
            </a:r>
          </a:p>
        </p:txBody>
      </p:sp>
      <p:sp>
        <p:nvSpPr>
          <p:cNvPr id="3" name="Content Placeholder 2">
            <a:extLst>
              <a:ext uri="{FF2B5EF4-FFF2-40B4-BE49-F238E27FC236}">
                <a16:creationId xmlns:a16="http://schemas.microsoft.com/office/drawing/2014/main" id="{82B2153A-FB80-F048-BC87-1643F68D9EA5}"/>
              </a:ext>
            </a:extLst>
          </p:cNvPr>
          <p:cNvSpPr>
            <a:spLocks noGrp="1"/>
          </p:cNvSpPr>
          <p:nvPr>
            <p:ph sz="quarter" idx="11"/>
          </p:nvPr>
        </p:nvSpPr>
        <p:spPr/>
        <p:txBody>
          <a:bodyPr/>
          <a:lstStyle/>
          <a:p>
            <a:r>
              <a:rPr lang="en-US" dirty="0"/>
              <a:t>This the same line graph as in the previous slide, but it now uses color along with dotted and dashed lines</a:t>
            </a:r>
          </a:p>
          <a:p>
            <a:r>
              <a:rPr lang="en-US" dirty="0"/>
              <a:t>The only problem now is the low contrast of the green dashed line</a:t>
            </a:r>
          </a:p>
        </p:txBody>
      </p:sp>
      <p:pic>
        <p:nvPicPr>
          <p:cNvPr id="10" name="Content Placeholder 9" descr="A screenshot of a line graph from the wikipedia page on red-green colorblindness, where the lines are distinguished by colors and patterns.">
            <a:extLst>
              <a:ext uri="{FF2B5EF4-FFF2-40B4-BE49-F238E27FC236}">
                <a16:creationId xmlns:a16="http://schemas.microsoft.com/office/drawing/2014/main" id="{4A47A21B-FC19-1646-A4EF-9D4007A869E0}"/>
              </a:ext>
            </a:extLst>
          </p:cNvP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429125" y="567350"/>
            <a:ext cx="7402513" cy="5521688"/>
          </a:xfrm>
        </p:spPr>
      </p:pic>
    </p:spTree>
    <p:extLst>
      <p:ext uri="{BB962C8B-B14F-4D97-AF65-F5344CB8AC3E}">
        <p14:creationId xmlns:p14="http://schemas.microsoft.com/office/powerpoint/2010/main" val="8760160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7B0B1-D329-D64A-8D1B-15BF310A001F}"/>
              </a:ext>
            </a:extLst>
          </p:cNvPr>
          <p:cNvSpPr>
            <a:spLocks noGrp="1"/>
          </p:cNvSpPr>
          <p:nvPr>
            <p:ph type="title"/>
          </p:nvPr>
        </p:nvSpPr>
        <p:spPr/>
        <p:txBody>
          <a:bodyPr/>
          <a:lstStyle/>
          <a:p>
            <a:r>
              <a:rPr lang="en-US" dirty="0"/>
              <a:t>Considering Cognitive Load</a:t>
            </a:r>
          </a:p>
        </p:txBody>
      </p:sp>
      <p:sp>
        <p:nvSpPr>
          <p:cNvPr id="3" name="Content Placeholder 2">
            <a:extLst>
              <a:ext uri="{FF2B5EF4-FFF2-40B4-BE49-F238E27FC236}">
                <a16:creationId xmlns:a16="http://schemas.microsoft.com/office/drawing/2014/main" id="{796B6388-F315-9140-B4DF-2968558AF245}"/>
              </a:ext>
            </a:extLst>
          </p:cNvPr>
          <p:cNvSpPr>
            <a:spLocks noGrp="1"/>
          </p:cNvSpPr>
          <p:nvPr>
            <p:ph idx="1"/>
          </p:nvPr>
        </p:nvSpPr>
        <p:spPr>
          <a:xfrm>
            <a:off x="1066799" y="2254826"/>
            <a:ext cx="9783171" cy="4384809"/>
          </a:xfrm>
        </p:spPr>
        <p:txBody>
          <a:bodyPr>
            <a:normAutofit lnSpcReduction="10000"/>
          </a:bodyPr>
          <a:lstStyle/>
          <a:p>
            <a:r>
              <a:rPr lang="en-US" dirty="0"/>
              <a:t>While it is sometimes necessary to use a legend and patterns when the information is complex, using a text label instead can make the data easier to parse.</a:t>
            </a:r>
          </a:p>
          <a:p>
            <a:r>
              <a:rPr lang="en-US" dirty="0"/>
              <a:t>For example, place a text label underneath the bars in a bar chart, within each slice of a pie chart, or next to the lines in a line graph, such as the example in the previous slide. </a:t>
            </a:r>
          </a:p>
          <a:p>
            <a:r>
              <a:rPr lang="en-US" dirty="0"/>
              <a:t>Requiring the user to look back and forth between the legend and the graph or chart adds to a user’s the cognitive load.</a:t>
            </a:r>
          </a:p>
          <a:p>
            <a:r>
              <a:rPr lang="en-US" dirty="0"/>
              <a:t>Consider text labels first, and use a legend with patterns if the text labels are too large.</a:t>
            </a:r>
          </a:p>
        </p:txBody>
      </p:sp>
    </p:spTree>
    <p:extLst>
      <p:ext uri="{BB962C8B-B14F-4D97-AF65-F5344CB8AC3E}">
        <p14:creationId xmlns:p14="http://schemas.microsoft.com/office/powerpoint/2010/main" val="21889166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035B9-436B-854F-BBB3-FCAC9797886C}"/>
              </a:ext>
            </a:extLst>
          </p:cNvPr>
          <p:cNvSpPr>
            <a:spLocks noGrp="1"/>
          </p:cNvSpPr>
          <p:nvPr>
            <p:ph type="title"/>
          </p:nvPr>
        </p:nvSpPr>
        <p:spPr/>
        <p:txBody>
          <a:bodyPr/>
          <a:lstStyle/>
          <a:p>
            <a:r>
              <a:rPr lang="en-US" dirty="0"/>
              <a:t>Web page example</a:t>
            </a:r>
          </a:p>
        </p:txBody>
      </p:sp>
      <p:sp>
        <p:nvSpPr>
          <p:cNvPr id="3" name="Content Placeholder 2">
            <a:extLst>
              <a:ext uri="{FF2B5EF4-FFF2-40B4-BE49-F238E27FC236}">
                <a16:creationId xmlns:a16="http://schemas.microsoft.com/office/drawing/2014/main" id="{C63ADEAD-074C-9B4B-84F2-DE8CBC4C895F}"/>
              </a:ext>
            </a:extLst>
          </p:cNvPr>
          <p:cNvSpPr>
            <a:spLocks noGrp="1"/>
          </p:cNvSpPr>
          <p:nvPr>
            <p:ph idx="1"/>
          </p:nvPr>
        </p:nvSpPr>
        <p:spPr/>
        <p:txBody>
          <a:bodyPr/>
          <a:lstStyle/>
          <a:p>
            <a:r>
              <a:rPr lang="en-US" dirty="0"/>
              <a:t>The web page titled “</a:t>
            </a:r>
            <a:r>
              <a:rPr lang="en-US" dirty="0">
                <a:hlinkClick r:id="rId3"/>
              </a:rPr>
              <a:t>Can we put a number on the game industry’s annual GHG impact? Part 2 – Disc &amp; Digital Distribution</a:t>
            </a:r>
            <a:r>
              <a:rPr lang="en-US" dirty="0"/>
              <a:t>” has a few different types of graphs, most of which only use color.</a:t>
            </a:r>
          </a:p>
          <a:p>
            <a:r>
              <a:rPr lang="en-US" dirty="0"/>
              <a:t>The next few slides will show these graphs and explain whether they pass SC 1.4.1 Use of Color.</a:t>
            </a:r>
          </a:p>
          <a:p>
            <a:r>
              <a:rPr lang="en-US" dirty="0"/>
              <a:t>While the text alternative for all these images on the web page is either missing or insufficient, this SC is only concerned with the visible color aspect.</a:t>
            </a:r>
          </a:p>
        </p:txBody>
      </p:sp>
    </p:spTree>
    <p:extLst>
      <p:ext uri="{BB962C8B-B14F-4D97-AF65-F5344CB8AC3E}">
        <p14:creationId xmlns:p14="http://schemas.microsoft.com/office/powerpoint/2010/main" val="18085300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8F618-4087-5E4D-9E3D-FACAC6D0FC8C}"/>
              </a:ext>
            </a:extLst>
          </p:cNvPr>
          <p:cNvSpPr>
            <a:spLocks noGrp="1"/>
          </p:cNvSpPr>
          <p:nvPr>
            <p:ph type="title"/>
          </p:nvPr>
        </p:nvSpPr>
        <p:spPr/>
        <p:txBody>
          <a:bodyPr/>
          <a:lstStyle/>
          <a:p>
            <a:r>
              <a:rPr lang="en-US" dirty="0"/>
              <a:t>Circled diagram</a:t>
            </a:r>
          </a:p>
        </p:txBody>
      </p:sp>
      <p:sp>
        <p:nvSpPr>
          <p:cNvPr id="3" name="Content Placeholder 2">
            <a:extLst>
              <a:ext uri="{FF2B5EF4-FFF2-40B4-BE49-F238E27FC236}">
                <a16:creationId xmlns:a16="http://schemas.microsoft.com/office/drawing/2014/main" id="{CE33E608-D6FB-4244-A37E-97F56B8565B7}"/>
              </a:ext>
            </a:extLst>
          </p:cNvPr>
          <p:cNvSpPr>
            <a:spLocks noGrp="1"/>
          </p:cNvSpPr>
          <p:nvPr>
            <p:ph sz="quarter" idx="11"/>
          </p:nvPr>
        </p:nvSpPr>
        <p:spPr>
          <a:xfrm>
            <a:off x="287079" y="2012165"/>
            <a:ext cx="3103353" cy="4556059"/>
          </a:xfrm>
        </p:spPr>
        <p:txBody>
          <a:bodyPr>
            <a:normAutofit fontScale="92500" lnSpcReduction="10000"/>
          </a:bodyPr>
          <a:lstStyle/>
          <a:p>
            <a:r>
              <a:rPr lang="en-US" dirty="0"/>
              <a:t>While the diagram itself does not rely on color, the red or blue circle added by the author relies on color alone.</a:t>
            </a:r>
          </a:p>
          <a:p>
            <a:r>
              <a:rPr lang="en-US" dirty="0"/>
              <a:t>The text “Last time we looked at all the parts of game production circled in </a:t>
            </a:r>
            <a:r>
              <a:rPr lang="en-US" i="1" dirty="0"/>
              <a:t>red</a:t>
            </a:r>
            <a:r>
              <a:rPr lang="en-US" dirty="0"/>
              <a:t>. This time we’re looking at the part circled in </a:t>
            </a:r>
            <a:r>
              <a:rPr lang="en-US" i="1" dirty="0"/>
              <a:t>blue” </a:t>
            </a:r>
            <a:r>
              <a:rPr lang="en-US" dirty="0"/>
              <a:t>is used.</a:t>
            </a:r>
          </a:p>
        </p:txBody>
      </p:sp>
      <p:pic>
        <p:nvPicPr>
          <p:cNvPr id="6" name="Content Placeholder 5" descr="A diagram where certain sections are circled with either a red or blue outline, with the meanings of these colors are described later in text">
            <a:extLst>
              <a:ext uri="{FF2B5EF4-FFF2-40B4-BE49-F238E27FC236}">
                <a16:creationId xmlns:a16="http://schemas.microsoft.com/office/drawing/2014/main" id="{55BB80FE-F84A-2C45-AF7D-6731C7048F0E}"/>
              </a:ext>
            </a:extLst>
          </p:cNvP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743962" y="474663"/>
            <a:ext cx="6772838" cy="5707062"/>
          </a:xfrm>
        </p:spPr>
      </p:pic>
    </p:spTree>
    <p:extLst>
      <p:ext uri="{BB962C8B-B14F-4D97-AF65-F5344CB8AC3E}">
        <p14:creationId xmlns:p14="http://schemas.microsoft.com/office/powerpoint/2010/main" val="9942117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41A9B-3AA3-A74E-9D9A-275CB048F02D}"/>
              </a:ext>
            </a:extLst>
          </p:cNvPr>
          <p:cNvSpPr>
            <a:spLocks noGrp="1"/>
          </p:cNvSpPr>
          <p:nvPr>
            <p:ph type="title"/>
          </p:nvPr>
        </p:nvSpPr>
        <p:spPr/>
        <p:txBody>
          <a:bodyPr/>
          <a:lstStyle/>
          <a:p>
            <a:r>
              <a:rPr lang="en-US" dirty="0"/>
              <a:t>Triangle graph</a:t>
            </a:r>
          </a:p>
        </p:txBody>
      </p:sp>
      <p:sp>
        <p:nvSpPr>
          <p:cNvPr id="3" name="Content Placeholder 2">
            <a:extLst>
              <a:ext uri="{FF2B5EF4-FFF2-40B4-BE49-F238E27FC236}">
                <a16:creationId xmlns:a16="http://schemas.microsoft.com/office/drawing/2014/main" id="{8A064423-A66C-914A-9B39-52DBE4DD2546}"/>
              </a:ext>
            </a:extLst>
          </p:cNvPr>
          <p:cNvSpPr>
            <a:spLocks noGrp="1"/>
          </p:cNvSpPr>
          <p:nvPr>
            <p:ph sz="quarter" idx="11"/>
          </p:nvPr>
        </p:nvSpPr>
        <p:spPr>
          <a:xfrm>
            <a:off x="287079" y="2012165"/>
            <a:ext cx="3103353" cy="4657575"/>
          </a:xfrm>
        </p:spPr>
        <p:txBody>
          <a:bodyPr>
            <a:normAutofit fontScale="92500" lnSpcReduction="10000"/>
          </a:bodyPr>
          <a:lstStyle/>
          <a:p>
            <a:r>
              <a:rPr lang="en-US" dirty="0"/>
              <a:t>This graph does pass Use of Color because each section has text within it. </a:t>
            </a:r>
          </a:p>
          <a:p>
            <a:r>
              <a:rPr lang="en-US" dirty="0"/>
              <a:t>It also passes Non-text Contrast because the three sections are divided by a solid black line with strong contrast.</a:t>
            </a:r>
          </a:p>
          <a:p>
            <a:r>
              <a:rPr lang="en-US" dirty="0"/>
              <a:t>Unfortunately, the text itself has insufficient contrast.</a:t>
            </a:r>
          </a:p>
        </p:txBody>
      </p:sp>
      <p:pic>
        <p:nvPicPr>
          <p:cNvPr id="6" name="Content Placeholder 5" descr="Screenshot of a graph made of three triangles that represent hours played and game file size">
            <a:extLst>
              <a:ext uri="{FF2B5EF4-FFF2-40B4-BE49-F238E27FC236}">
                <a16:creationId xmlns:a16="http://schemas.microsoft.com/office/drawing/2014/main" id="{E25B049D-2A76-2046-92C8-CE542DFB6ED4}"/>
              </a:ext>
            </a:extLst>
          </p:cNvP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5230727" y="474663"/>
            <a:ext cx="5799309" cy="5707062"/>
          </a:xfrm>
        </p:spPr>
      </p:pic>
    </p:spTree>
    <p:extLst>
      <p:ext uri="{BB962C8B-B14F-4D97-AF65-F5344CB8AC3E}">
        <p14:creationId xmlns:p14="http://schemas.microsoft.com/office/powerpoint/2010/main" val="41029528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20E61-7CC7-7F45-9790-16D274931103}"/>
              </a:ext>
            </a:extLst>
          </p:cNvPr>
          <p:cNvSpPr>
            <a:spLocks noGrp="1"/>
          </p:cNvSpPr>
          <p:nvPr>
            <p:ph type="title"/>
          </p:nvPr>
        </p:nvSpPr>
        <p:spPr/>
        <p:txBody>
          <a:bodyPr/>
          <a:lstStyle/>
          <a:p>
            <a:r>
              <a:rPr lang="en-US" dirty="0"/>
              <a:t>Clustered bar graph</a:t>
            </a:r>
          </a:p>
        </p:txBody>
      </p:sp>
      <p:sp>
        <p:nvSpPr>
          <p:cNvPr id="3" name="Content Placeholder 2">
            <a:extLst>
              <a:ext uri="{FF2B5EF4-FFF2-40B4-BE49-F238E27FC236}">
                <a16:creationId xmlns:a16="http://schemas.microsoft.com/office/drawing/2014/main" id="{C604CC5B-0E0B-F748-B0A0-950F00DD0E28}"/>
              </a:ext>
            </a:extLst>
          </p:cNvPr>
          <p:cNvSpPr>
            <a:spLocks noGrp="1"/>
          </p:cNvSpPr>
          <p:nvPr>
            <p:ph sz="quarter" idx="11"/>
          </p:nvPr>
        </p:nvSpPr>
        <p:spPr/>
        <p:txBody>
          <a:bodyPr/>
          <a:lstStyle/>
          <a:p>
            <a:r>
              <a:rPr lang="en-US" dirty="0"/>
              <a:t>This bar graph is a clear failure of Use of Color, and a very common example.</a:t>
            </a:r>
          </a:p>
          <a:p>
            <a:r>
              <a:rPr lang="en-US" dirty="0"/>
              <a:t>The legend uses only colors to differentiate each bar in the graph.</a:t>
            </a:r>
          </a:p>
        </p:txBody>
      </p:sp>
      <p:pic>
        <p:nvPicPr>
          <p:cNvPr id="6" name="Content Placeholder 5" descr="Screenshot of a clustered bar graph. It relies on a legend that uses only colors to differentiate each bar.">
            <a:extLst>
              <a:ext uri="{FF2B5EF4-FFF2-40B4-BE49-F238E27FC236}">
                <a16:creationId xmlns:a16="http://schemas.microsoft.com/office/drawing/2014/main" id="{12D3FA3C-4DA9-A14D-A15A-5769BCF2BB5B}"/>
              </a:ext>
            </a:extLst>
          </p:cNvP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456807" y="474663"/>
            <a:ext cx="7347149" cy="5707062"/>
          </a:xfrm>
        </p:spPr>
      </p:pic>
    </p:spTree>
    <p:extLst>
      <p:ext uri="{BB962C8B-B14F-4D97-AF65-F5344CB8AC3E}">
        <p14:creationId xmlns:p14="http://schemas.microsoft.com/office/powerpoint/2010/main" val="39320216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3A870-3702-8444-AAAC-E2BA2A8D15B2}"/>
              </a:ext>
            </a:extLst>
          </p:cNvPr>
          <p:cNvSpPr>
            <a:spLocks noGrp="1"/>
          </p:cNvSpPr>
          <p:nvPr>
            <p:ph type="title"/>
          </p:nvPr>
        </p:nvSpPr>
        <p:spPr/>
        <p:txBody>
          <a:bodyPr/>
          <a:lstStyle/>
          <a:p>
            <a:r>
              <a:rPr lang="en-US" dirty="0"/>
              <a:t>An accessible alternative</a:t>
            </a:r>
          </a:p>
        </p:txBody>
      </p:sp>
      <p:sp>
        <p:nvSpPr>
          <p:cNvPr id="3" name="Content Placeholder 2">
            <a:extLst>
              <a:ext uri="{FF2B5EF4-FFF2-40B4-BE49-F238E27FC236}">
                <a16:creationId xmlns:a16="http://schemas.microsoft.com/office/drawing/2014/main" id="{57BE60BE-40C3-2443-A33E-4F94173B1B44}"/>
              </a:ext>
            </a:extLst>
          </p:cNvPr>
          <p:cNvSpPr>
            <a:spLocks noGrp="1"/>
          </p:cNvSpPr>
          <p:nvPr>
            <p:ph idx="1"/>
          </p:nvPr>
        </p:nvSpPr>
        <p:spPr/>
        <p:txBody>
          <a:bodyPr/>
          <a:lstStyle/>
          <a:p>
            <a:r>
              <a:rPr lang="en-US" dirty="0"/>
              <a:t>Providing additional visual cues might solve the problem for many, but what about those who still have difficulty perceiving the sometimes overwhelming data in a chart or graph?</a:t>
            </a:r>
          </a:p>
          <a:p>
            <a:r>
              <a:rPr lang="en-US" dirty="0"/>
              <a:t>Offer the same information in an accessible data table or list that does not rely on colors or patterns and is well supported by assistive technologies.</a:t>
            </a:r>
          </a:p>
        </p:txBody>
      </p:sp>
    </p:spTree>
    <p:extLst>
      <p:ext uri="{BB962C8B-B14F-4D97-AF65-F5344CB8AC3E}">
        <p14:creationId xmlns:p14="http://schemas.microsoft.com/office/powerpoint/2010/main" val="31098240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A7A34-13B3-034F-9D0E-C7DA792C0CC3}"/>
              </a:ext>
            </a:extLst>
          </p:cNvPr>
          <p:cNvSpPr>
            <a:spLocks noGrp="1"/>
          </p:cNvSpPr>
          <p:nvPr>
            <p:ph type="title"/>
          </p:nvPr>
        </p:nvSpPr>
        <p:spPr/>
        <p:txBody>
          <a:bodyPr/>
          <a:lstStyle/>
          <a:p>
            <a:r>
              <a:rPr lang="en-US" dirty="0"/>
              <a:t>Timeline graph</a:t>
            </a:r>
          </a:p>
        </p:txBody>
      </p:sp>
      <p:sp>
        <p:nvSpPr>
          <p:cNvPr id="3" name="Content Placeholder 2">
            <a:extLst>
              <a:ext uri="{FF2B5EF4-FFF2-40B4-BE49-F238E27FC236}">
                <a16:creationId xmlns:a16="http://schemas.microsoft.com/office/drawing/2014/main" id="{487AFC0C-43B7-A842-AACB-892AD88EA82C}"/>
              </a:ext>
            </a:extLst>
          </p:cNvPr>
          <p:cNvSpPr>
            <a:spLocks noGrp="1"/>
          </p:cNvSpPr>
          <p:nvPr>
            <p:ph sz="quarter" idx="11"/>
          </p:nvPr>
        </p:nvSpPr>
        <p:spPr>
          <a:xfrm>
            <a:off x="287079" y="2012166"/>
            <a:ext cx="3103353" cy="4169052"/>
          </a:xfrm>
        </p:spPr>
        <p:txBody>
          <a:bodyPr>
            <a:normAutofit fontScale="92500"/>
          </a:bodyPr>
          <a:lstStyle/>
          <a:p>
            <a:r>
              <a:rPr lang="en-US" dirty="0"/>
              <a:t>This graph from Wikipedia that shows former and current members of a band uses only color to differentiate each bar</a:t>
            </a:r>
          </a:p>
          <a:p>
            <a:r>
              <a:rPr lang="en-US" dirty="0"/>
              <a:t>Adding the type of instrument next to each member’s name in text would solve the issue</a:t>
            </a:r>
          </a:p>
        </p:txBody>
      </p:sp>
      <p:pic>
        <p:nvPicPr>
          <p:cNvPr id="6" name="Content Placeholder 5" descr="A timeline graph from Wikipedia that users a color key to show current and former members of the band SikTh and what instruments they play">
            <a:extLst>
              <a:ext uri="{FF2B5EF4-FFF2-40B4-BE49-F238E27FC236}">
                <a16:creationId xmlns:a16="http://schemas.microsoft.com/office/drawing/2014/main" id="{831F3936-A666-7F45-B380-823F56302785}"/>
              </a:ext>
            </a:extLst>
          </p:cNvP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429125" y="2106779"/>
            <a:ext cx="7402513" cy="2442829"/>
          </a:xfrm>
        </p:spPr>
      </p:pic>
    </p:spTree>
    <p:extLst>
      <p:ext uri="{BB962C8B-B14F-4D97-AF65-F5344CB8AC3E}">
        <p14:creationId xmlns:p14="http://schemas.microsoft.com/office/powerpoint/2010/main" val="26742043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2696B-83E2-F44B-90DE-98857A995459}"/>
              </a:ext>
            </a:extLst>
          </p:cNvPr>
          <p:cNvSpPr>
            <a:spLocks noGrp="1"/>
          </p:cNvSpPr>
          <p:nvPr>
            <p:ph type="title"/>
          </p:nvPr>
        </p:nvSpPr>
        <p:spPr/>
        <p:txBody>
          <a:bodyPr/>
          <a:lstStyle/>
          <a:p>
            <a:r>
              <a:rPr lang="en-US" dirty="0"/>
              <a:t>Timeline graph text</a:t>
            </a:r>
          </a:p>
        </p:txBody>
      </p:sp>
      <p:sp>
        <p:nvSpPr>
          <p:cNvPr id="3" name="Content Placeholder 2">
            <a:extLst>
              <a:ext uri="{FF2B5EF4-FFF2-40B4-BE49-F238E27FC236}">
                <a16:creationId xmlns:a16="http://schemas.microsoft.com/office/drawing/2014/main" id="{B8574FAC-AA78-CB48-B2F8-33266C2C9B29}"/>
              </a:ext>
            </a:extLst>
          </p:cNvPr>
          <p:cNvSpPr>
            <a:spLocks noGrp="1"/>
          </p:cNvSpPr>
          <p:nvPr>
            <p:ph sz="quarter" idx="11"/>
          </p:nvPr>
        </p:nvSpPr>
        <p:spPr/>
        <p:txBody>
          <a:bodyPr>
            <a:normAutofit lnSpcReduction="10000"/>
          </a:bodyPr>
          <a:lstStyle/>
          <a:p>
            <a:pPr lvl="0">
              <a:buClr>
                <a:srgbClr val="46BFCE"/>
              </a:buClr>
            </a:pPr>
            <a:r>
              <a:rPr lang="en-US" sz="2200" dirty="0">
                <a:solidFill>
                  <a:srgbClr val="FFFFFF"/>
                </a:solidFill>
              </a:rPr>
              <a:t>The text is also available in an unordered list above this chart</a:t>
            </a:r>
          </a:p>
          <a:p>
            <a:pPr lvl="0">
              <a:buClr>
                <a:srgbClr val="46BFCE"/>
              </a:buClr>
            </a:pPr>
            <a:r>
              <a:rPr lang="en-US" sz="2200" dirty="0">
                <a:solidFill>
                  <a:srgbClr val="FFFFFF"/>
                </a:solidFill>
              </a:rPr>
              <a:t>Since the chart is not the only way to get this information, it does not need to be changed…but why not make it accessible anyway?</a:t>
            </a:r>
          </a:p>
          <a:p>
            <a:pPr marL="0" indent="0">
              <a:buNone/>
            </a:pPr>
            <a:endParaRPr lang="en-US" dirty="0"/>
          </a:p>
        </p:txBody>
      </p:sp>
      <p:sp>
        <p:nvSpPr>
          <p:cNvPr id="4" name="Content Placeholder 3">
            <a:extLst>
              <a:ext uri="{FF2B5EF4-FFF2-40B4-BE49-F238E27FC236}">
                <a16:creationId xmlns:a16="http://schemas.microsoft.com/office/drawing/2014/main" id="{E9BF1CA8-66C6-6348-B26E-3B3FA34A8593}"/>
              </a:ext>
            </a:extLst>
          </p:cNvPr>
          <p:cNvSpPr>
            <a:spLocks noGrp="1"/>
          </p:cNvSpPr>
          <p:nvPr>
            <p:ph sz="quarter" idx="10"/>
          </p:nvPr>
        </p:nvSpPr>
        <p:spPr/>
        <p:txBody>
          <a:bodyPr>
            <a:normAutofit fontScale="77500" lnSpcReduction="20000"/>
          </a:bodyPr>
          <a:lstStyle/>
          <a:p>
            <a:r>
              <a:rPr lang="en-US" b="1" dirty="0">
                <a:solidFill>
                  <a:srgbClr val="000000"/>
                </a:solidFill>
              </a:rPr>
              <a:t>Current members</a:t>
            </a:r>
          </a:p>
          <a:p>
            <a:pPr marL="285750" indent="-285750">
              <a:buFont typeface="Arial" panose="020B0604020202020204" pitchFamily="34" charset="0"/>
              <a:buChar char="•"/>
            </a:pPr>
            <a:r>
              <a:rPr lang="en-US" dirty="0" err="1">
                <a:solidFill>
                  <a:srgbClr val="000000"/>
                </a:solidFill>
              </a:rPr>
              <a:t>Mikee</a:t>
            </a:r>
            <a:r>
              <a:rPr lang="en-US" dirty="0">
                <a:solidFill>
                  <a:srgbClr val="000000"/>
                </a:solidFill>
              </a:rPr>
              <a:t> Goodman – vocals (1999–2007, 2013–present)</a:t>
            </a:r>
          </a:p>
          <a:p>
            <a:pPr marL="285750" indent="-285750">
              <a:buFont typeface="Arial" panose="020B0604020202020204" pitchFamily="34" charset="0"/>
              <a:buChar char="•"/>
            </a:pPr>
            <a:r>
              <a:rPr lang="en-US" dirty="0">
                <a:solidFill>
                  <a:srgbClr val="000000"/>
                </a:solidFill>
              </a:rPr>
              <a:t>Dan Weller – guitar, piano (1999–2008, 2013–present)</a:t>
            </a:r>
          </a:p>
          <a:p>
            <a:pPr marL="285750" indent="-285750">
              <a:buFont typeface="Arial" panose="020B0604020202020204" pitchFamily="34" charset="0"/>
              <a:buChar char="•"/>
            </a:pPr>
            <a:r>
              <a:rPr lang="en-US" dirty="0">
                <a:solidFill>
                  <a:srgbClr val="000000"/>
                </a:solidFill>
              </a:rPr>
              <a:t>Graham "Pin" </a:t>
            </a:r>
            <a:r>
              <a:rPr lang="en-US" dirty="0" err="1">
                <a:solidFill>
                  <a:srgbClr val="000000"/>
                </a:solidFill>
              </a:rPr>
              <a:t>Pinney</a:t>
            </a:r>
            <a:r>
              <a:rPr lang="en-US" dirty="0">
                <a:solidFill>
                  <a:srgbClr val="000000"/>
                </a:solidFill>
              </a:rPr>
              <a:t> – guitar (1999–2008, 2013–2018, 2022–present)</a:t>
            </a:r>
          </a:p>
          <a:p>
            <a:pPr marL="285750" indent="-285750">
              <a:buFont typeface="Arial" panose="020B0604020202020204" pitchFamily="34" charset="0"/>
              <a:buChar char="•"/>
            </a:pPr>
            <a:r>
              <a:rPr lang="en-US" dirty="0">
                <a:solidFill>
                  <a:srgbClr val="000000"/>
                </a:solidFill>
              </a:rPr>
              <a:t>Dan "</a:t>
            </a:r>
            <a:r>
              <a:rPr lang="en-US" dirty="0" err="1">
                <a:solidFill>
                  <a:srgbClr val="000000"/>
                </a:solidFill>
              </a:rPr>
              <a:t>Loord</a:t>
            </a:r>
            <a:r>
              <a:rPr lang="en-US" dirty="0">
                <a:solidFill>
                  <a:srgbClr val="000000"/>
                </a:solidFill>
              </a:rPr>
              <a:t>" </a:t>
            </a:r>
            <a:r>
              <a:rPr lang="en-US" dirty="0" err="1">
                <a:solidFill>
                  <a:srgbClr val="000000"/>
                </a:solidFill>
              </a:rPr>
              <a:t>Foord</a:t>
            </a:r>
            <a:r>
              <a:rPr lang="en-US" dirty="0">
                <a:solidFill>
                  <a:srgbClr val="000000"/>
                </a:solidFill>
              </a:rPr>
              <a:t> – drums, percussion (2001–2008, 2013–present)</a:t>
            </a:r>
          </a:p>
          <a:p>
            <a:pPr marL="285750" indent="-285750">
              <a:buFont typeface="Arial" panose="020B0604020202020204" pitchFamily="34" charset="0"/>
              <a:buChar char="•"/>
            </a:pPr>
            <a:r>
              <a:rPr lang="en-US" dirty="0">
                <a:solidFill>
                  <a:srgbClr val="000000"/>
                </a:solidFill>
              </a:rPr>
              <a:t>James Leach – bass (2001–2008, 2013–present)</a:t>
            </a:r>
          </a:p>
          <a:p>
            <a:pPr marL="285750" indent="-285750">
              <a:buFont typeface="Arial" panose="020B0604020202020204" pitchFamily="34" charset="0"/>
              <a:buChar char="•"/>
            </a:pPr>
            <a:r>
              <a:rPr lang="en-US" dirty="0">
                <a:solidFill>
                  <a:srgbClr val="000000"/>
                </a:solidFill>
              </a:rPr>
              <a:t>Justin Hill – vocals (2001–2007, 2013–2016, 2022–present)</a:t>
            </a:r>
          </a:p>
          <a:p>
            <a:r>
              <a:rPr lang="en-US" b="1" dirty="0">
                <a:solidFill>
                  <a:srgbClr val="000000"/>
                </a:solidFill>
              </a:rPr>
              <a:t>Former members</a:t>
            </a:r>
          </a:p>
          <a:p>
            <a:pPr marL="285750" indent="-285750">
              <a:buFont typeface="Arial" panose="020B0604020202020204" pitchFamily="34" charset="0"/>
              <a:buChar char="•"/>
            </a:pPr>
            <a:r>
              <a:rPr lang="en-US" dirty="0">
                <a:solidFill>
                  <a:srgbClr val="000000"/>
                </a:solidFill>
              </a:rPr>
              <a:t>Tristan Lucey - vocals (1999–2000)</a:t>
            </a:r>
          </a:p>
          <a:p>
            <a:pPr marL="285750" indent="-285750">
              <a:buFont typeface="Arial" panose="020B0604020202020204" pitchFamily="34" charset="0"/>
              <a:buChar char="•"/>
            </a:pPr>
            <a:r>
              <a:rPr lang="en-US" dirty="0">
                <a:solidFill>
                  <a:srgbClr val="000000"/>
                </a:solidFill>
              </a:rPr>
              <a:t>Jamie Hunter - unknown (1999–2000)</a:t>
            </a:r>
          </a:p>
          <a:p>
            <a:pPr marL="285750" indent="-285750">
              <a:buFont typeface="Arial" panose="020B0604020202020204" pitchFamily="34" charset="0"/>
              <a:buChar char="•"/>
            </a:pPr>
            <a:r>
              <a:rPr lang="en-US" dirty="0">
                <a:solidFill>
                  <a:srgbClr val="000000"/>
                </a:solidFill>
              </a:rPr>
              <a:t>[unknown name] - unknown (1999–2001)</a:t>
            </a:r>
          </a:p>
          <a:p>
            <a:pPr marL="285750" indent="-285750">
              <a:buFont typeface="Arial" panose="020B0604020202020204" pitchFamily="34" charset="0"/>
              <a:buChar char="•"/>
            </a:pPr>
            <a:r>
              <a:rPr lang="en-US" dirty="0">
                <a:solidFill>
                  <a:srgbClr val="000000"/>
                </a:solidFill>
              </a:rPr>
              <a:t>Joe Rosser – vocals (2016–2021)</a:t>
            </a:r>
          </a:p>
          <a:p>
            <a:endParaRPr lang="en-US" dirty="0">
              <a:solidFill>
                <a:srgbClr val="000000"/>
              </a:solidFill>
            </a:endParaRPr>
          </a:p>
        </p:txBody>
      </p:sp>
    </p:spTree>
    <p:extLst>
      <p:ext uri="{BB962C8B-B14F-4D97-AF65-F5344CB8AC3E}">
        <p14:creationId xmlns:p14="http://schemas.microsoft.com/office/powerpoint/2010/main" val="24076069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2696B-83E2-F44B-90DE-98857A995459}"/>
              </a:ext>
            </a:extLst>
          </p:cNvPr>
          <p:cNvSpPr>
            <a:spLocks noGrp="1"/>
          </p:cNvSpPr>
          <p:nvPr>
            <p:ph type="title"/>
          </p:nvPr>
        </p:nvSpPr>
        <p:spPr/>
        <p:txBody>
          <a:bodyPr/>
          <a:lstStyle/>
          <a:p>
            <a:r>
              <a:rPr lang="en-US" dirty="0"/>
              <a:t>Timeline graph, fixed</a:t>
            </a:r>
          </a:p>
        </p:txBody>
      </p:sp>
      <p:sp>
        <p:nvSpPr>
          <p:cNvPr id="3" name="Content Placeholder 2">
            <a:extLst>
              <a:ext uri="{FF2B5EF4-FFF2-40B4-BE49-F238E27FC236}">
                <a16:creationId xmlns:a16="http://schemas.microsoft.com/office/drawing/2014/main" id="{B8574FAC-AA78-CB48-B2F8-33266C2C9B29}"/>
              </a:ext>
            </a:extLst>
          </p:cNvPr>
          <p:cNvSpPr>
            <a:spLocks noGrp="1"/>
          </p:cNvSpPr>
          <p:nvPr>
            <p:ph sz="quarter" idx="11"/>
          </p:nvPr>
        </p:nvSpPr>
        <p:spPr/>
        <p:txBody>
          <a:bodyPr>
            <a:normAutofit/>
          </a:bodyPr>
          <a:lstStyle/>
          <a:p>
            <a:pPr lvl="0">
              <a:buClr>
                <a:srgbClr val="46BFCE"/>
              </a:buClr>
            </a:pPr>
            <a:r>
              <a:rPr lang="en-US" sz="2200" dirty="0">
                <a:solidFill>
                  <a:srgbClr val="FFFFFF"/>
                </a:solidFill>
              </a:rPr>
              <a:t>Text has been added alongside each band member’s name and Studio album/EP line</a:t>
            </a:r>
          </a:p>
          <a:p>
            <a:pPr lvl="0">
              <a:buClr>
                <a:srgbClr val="46BFCE"/>
              </a:buClr>
            </a:pPr>
            <a:r>
              <a:rPr lang="en-US" sz="2200" dirty="0">
                <a:solidFill>
                  <a:srgbClr val="FFFFFF"/>
                </a:solidFill>
              </a:rPr>
              <a:t>This removes the need for the legend, thus lightening the cognitive load.</a:t>
            </a:r>
          </a:p>
          <a:p>
            <a:pPr marL="0" indent="0">
              <a:buNone/>
            </a:pPr>
            <a:endParaRPr lang="en-US" dirty="0"/>
          </a:p>
        </p:txBody>
      </p:sp>
      <p:pic>
        <p:nvPicPr>
          <p:cNvPr id="6" name="Content Placeholder 5" descr="A timeline graph from Wikipedia that uses text to show what instrument each band member plays instead of a color key">
            <a:extLst>
              <a:ext uri="{FF2B5EF4-FFF2-40B4-BE49-F238E27FC236}">
                <a16:creationId xmlns:a16="http://schemas.microsoft.com/office/drawing/2014/main" id="{06E9F796-E259-7E4D-A809-EAA5B65A761E}"/>
              </a:ext>
            </a:extLst>
          </p:cNvP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086087" y="1831241"/>
            <a:ext cx="7880126" cy="3187073"/>
          </a:xfrm>
        </p:spPr>
      </p:pic>
    </p:spTree>
    <p:extLst>
      <p:ext uri="{BB962C8B-B14F-4D97-AF65-F5344CB8AC3E}">
        <p14:creationId xmlns:p14="http://schemas.microsoft.com/office/powerpoint/2010/main" val="9613557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7F432532-EFE4-4635-847F-984DE4BAC510}"/>
              </a:ext>
            </a:extLst>
          </p:cNvPr>
          <p:cNvSpPr>
            <a:spLocks noGrp="1"/>
          </p:cNvSpPr>
          <p:nvPr>
            <p:ph idx="1"/>
          </p:nvPr>
        </p:nvSpPr>
        <p:spPr>
          <a:xfrm>
            <a:off x="1066799" y="2254827"/>
            <a:ext cx="10479207" cy="3922136"/>
          </a:xfrm>
        </p:spPr>
        <p:txBody>
          <a:bodyPr>
            <a:normAutofit fontScale="92500" lnSpcReduction="10000"/>
          </a:bodyPr>
          <a:lstStyle/>
          <a:p>
            <a:r>
              <a:rPr lang="en-US" dirty="0"/>
              <a:t>When I was very young, my sister would mock me for picking the wrong color crayon out of the box – the earliest signs of color blindness that I can remember.</a:t>
            </a:r>
          </a:p>
          <a:p>
            <a:r>
              <a:rPr lang="en-US" dirty="0"/>
              <a:t>There is general agreement that 1 in 12 men (8%) and 1 in 200 women are color blind (approximately 4.5% of the world population).  As a result, there are more than </a:t>
            </a:r>
            <a:r>
              <a:rPr lang="en-US" b="1" dirty="0"/>
              <a:t>350 million </a:t>
            </a:r>
            <a:r>
              <a:rPr lang="en-US" dirty="0"/>
              <a:t>color blind people in the world.</a:t>
            </a:r>
          </a:p>
          <a:p>
            <a:r>
              <a:rPr lang="en-US" dirty="0"/>
              <a:t>There are three main types of color blindness: Red-green, blue-yellow, and complete color vision deficiency.</a:t>
            </a:r>
          </a:p>
          <a:p>
            <a:pPr lvl="1"/>
            <a:r>
              <a:rPr lang="en-US" dirty="0"/>
              <a:t>Source: </a:t>
            </a:r>
            <a:r>
              <a:rPr lang="en-US" dirty="0">
                <a:hlinkClick r:id="rId3"/>
              </a:rPr>
              <a:t>https://www.colorblindguide.com/post/colorblind-people-population-live-counter</a:t>
            </a:r>
            <a:endParaRPr lang="en-US" dirty="0"/>
          </a:p>
        </p:txBody>
      </p:sp>
      <p:sp>
        <p:nvSpPr>
          <p:cNvPr id="2" name="Title 1">
            <a:extLst>
              <a:ext uri="{FF2B5EF4-FFF2-40B4-BE49-F238E27FC236}">
                <a16:creationId xmlns:a16="http://schemas.microsoft.com/office/drawing/2014/main" id="{00AD0F63-7E8E-4455-B3E8-8939380E636B}"/>
              </a:ext>
            </a:extLst>
          </p:cNvPr>
          <p:cNvSpPr>
            <a:spLocks noGrp="1"/>
          </p:cNvSpPr>
          <p:nvPr>
            <p:ph type="title"/>
          </p:nvPr>
        </p:nvSpPr>
        <p:spPr/>
        <p:txBody>
          <a:bodyPr/>
          <a:lstStyle/>
          <a:p>
            <a:r>
              <a:rPr lang="en-US" dirty="0"/>
              <a:t>Color My World</a:t>
            </a:r>
          </a:p>
        </p:txBody>
      </p:sp>
    </p:spTree>
    <p:extLst>
      <p:ext uri="{BB962C8B-B14F-4D97-AF65-F5344CB8AC3E}">
        <p14:creationId xmlns:p14="http://schemas.microsoft.com/office/powerpoint/2010/main" val="25240668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4349D-17A4-6842-B02D-4780ED02801B}"/>
              </a:ext>
            </a:extLst>
          </p:cNvPr>
          <p:cNvSpPr>
            <a:spLocks noGrp="1"/>
          </p:cNvSpPr>
          <p:nvPr>
            <p:ph type="title"/>
          </p:nvPr>
        </p:nvSpPr>
        <p:spPr/>
        <p:txBody>
          <a:bodyPr/>
          <a:lstStyle/>
          <a:p>
            <a:r>
              <a:rPr lang="en-US" dirty="0"/>
              <a:t>Theater seating chart</a:t>
            </a:r>
          </a:p>
        </p:txBody>
      </p:sp>
      <p:sp>
        <p:nvSpPr>
          <p:cNvPr id="3" name="Content Placeholder 2">
            <a:extLst>
              <a:ext uri="{FF2B5EF4-FFF2-40B4-BE49-F238E27FC236}">
                <a16:creationId xmlns:a16="http://schemas.microsoft.com/office/drawing/2014/main" id="{2BAE1DF0-CC55-F748-A62F-D9B86F46C83F}"/>
              </a:ext>
            </a:extLst>
          </p:cNvPr>
          <p:cNvSpPr>
            <a:spLocks noGrp="1"/>
          </p:cNvSpPr>
          <p:nvPr>
            <p:ph sz="quarter" idx="11"/>
          </p:nvPr>
        </p:nvSpPr>
        <p:spPr/>
        <p:txBody>
          <a:bodyPr>
            <a:normAutofit lnSpcReduction="10000"/>
          </a:bodyPr>
          <a:lstStyle/>
          <a:p>
            <a:r>
              <a:rPr lang="en-US" dirty="0"/>
              <a:t>This seating chart has two seats selected.</a:t>
            </a:r>
          </a:p>
          <a:p>
            <a:r>
              <a:rPr lang="en-US" dirty="0"/>
              <a:t>Circles filled with black are available, gray circles are taken</a:t>
            </a:r>
          </a:p>
          <a:p>
            <a:r>
              <a:rPr lang="en-US" dirty="0"/>
              <a:t>Can you determine which seats were selected?</a:t>
            </a:r>
          </a:p>
        </p:txBody>
      </p:sp>
      <p:pic>
        <p:nvPicPr>
          <p:cNvPr id="10" name="Content Placeholder 9" descr="Screenshot of a theater seating chart where open, taken and selected seats are distinguished only by color.">
            <a:extLst>
              <a:ext uri="{FF2B5EF4-FFF2-40B4-BE49-F238E27FC236}">
                <a16:creationId xmlns:a16="http://schemas.microsoft.com/office/drawing/2014/main" id="{1619F195-8100-AB48-9350-B3EC9FAB7F16}"/>
              </a:ext>
            </a:extLst>
          </p:cNvP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429125" y="1045678"/>
            <a:ext cx="7402513" cy="4565032"/>
          </a:xfrm>
        </p:spPr>
      </p:pic>
    </p:spTree>
    <p:extLst>
      <p:ext uri="{BB962C8B-B14F-4D97-AF65-F5344CB8AC3E}">
        <p14:creationId xmlns:p14="http://schemas.microsoft.com/office/powerpoint/2010/main" val="16701216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14C62-0E99-5D4D-B12F-EEBE7FA4A34B}"/>
              </a:ext>
            </a:extLst>
          </p:cNvPr>
          <p:cNvSpPr>
            <a:spLocks noGrp="1"/>
          </p:cNvSpPr>
          <p:nvPr>
            <p:ph type="title"/>
          </p:nvPr>
        </p:nvSpPr>
        <p:spPr/>
        <p:txBody>
          <a:bodyPr/>
          <a:lstStyle/>
          <a:p>
            <a:r>
              <a:rPr lang="en-US" dirty="0"/>
              <a:t>Selected theater seats</a:t>
            </a:r>
          </a:p>
        </p:txBody>
      </p:sp>
      <p:sp>
        <p:nvSpPr>
          <p:cNvPr id="3" name="Content Placeholder 2">
            <a:extLst>
              <a:ext uri="{FF2B5EF4-FFF2-40B4-BE49-F238E27FC236}">
                <a16:creationId xmlns:a16="http://schemas.microsoft.com/office/drawing/2014/main" id="{E5513D5C-391B-4F41-9FEE-DCE10A0D638A}"/>
              </a:ext>
            </a:extLst>
          </p:cNvPr>
          <p:cNvSpPr>
            <a:spLocks noGrp="1"/>
          </p:cNvSpPr>
          <p:nvPr>
            <p:ph sz="quarter" idx="11"/>
          </p:nvPr>
        </p:nvSpPr>
        <p:spPr/>
        <p:txBody>
          <a:bodyPr/>
          <a:lstStyle/>
          <a:p>
            <a:r>
              <a:rPr lang="en-US" dirty="0"/>
              <a:t>The selected seats from the previous slide are outlined with a solid blue rectangle</a:t>
            </a:r>
          </a:p>
          <a:p>
            <a:r>
              <a:rPr lang="en-US" dirty="0"/>
              <a:t>No additional shape or pattern is used to distinguish different seats</a:t>
            </a:r>
          </a:p>
        </p:txBody>
      </p:sp>
      <p:pic>
        <p:nvPicPr>
          <p:cNvPr id="6" name="Content Placeholder 5" descr="Screenshot of a theater seating chart where open, taken and selected seats are distinguished only by color. Two selected seats are outlined to more clearly distinguish them.">
            <a:extLst>
              <a:ext uri="{FF2B5EF4-FFF2-40B4-BE49-F238E27FC236}">
                <a16:creationId xmlns:a16="http://schemas.microsoft.com/office/drawing/2014/main" id="{818769ED-DA2F-1541-8D16-8456CCCDF995}"/>
              </a:ext>
            </a:extLst>
          </p:cNvP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429125" y="1045678"/>
            <a:ext cx="7402513" cy="4565032"/>
          </a:xfrm>
        </p:spPr>
      </p:pic>
    </p:spTree>
    <p:extLst>
      <p:ext uri="{BB962C8B-B14F-4D97-AF65-F5344CB8AC3E}">
        <p14:creationId xmlns:p14="http://schemas.microsoft.com/office/powerpoint/2010/main" val="29472660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62280-C515-924D-A95C-9047D9858377}"/>
              </a:ext>
            </a:extLst>
          </p:cNvPr>
          <p:cNvSpPr>
            <a:spLocks noGrp="1"/>
          </p:cNvSpPr>
          <p:nvPr>
            <p:ph type="title"/>
          </p:nvPr>
        </p:nvSpPr>
        <p:spPr/>
        <p:txBody>
          <a:bodyPr/>
          <a:lstStyle/>
          <a:p>
            <a:r>
              <a:rPr lang="en-US" dirty="0"/>
              <a:t>Accessible seating chart</a:t>
            </a:r>
          </a:p>
        </p:txBody>
      </p:sp>
      <p:sp>
        <p:nvSpPr>
          <p:cNvPr id="3" name="Content Placeholder 2">
            <a:extLst>
              <a:ext uri="{FF2B5EF4-FFF2-40B4-BE49-F238E27FC236}">
                <a16:creationId xmlns:a16="http://schemas.microsoft.com/office/drawing/2014/main" id="{E54A9D01-27BA-5541-A9E2-1CD3ECDDEC14}"/>
              </a:ext>
            </a:extLst>
          </p:cNvPr>
          <p:cNvSpPr>
            <a:spLocks noGrp="1"/>
          </p:cNvSpPr>
          <p:nvPr>
            <p:ph sz="quarter" idx="11"/>
          </p:nvPr>
        </p:nvSpPr>
        <p:spPr/>
        <p:txBody>
          <a:bodyPr/>
          <a:lstStyle/>
          <a:p>
            <a:r>
              <a:rPr lang="en-US" dirty="0"/>
              <a:t>This seating chart uses both colors and patterns to distinguish taken, available and selected seats</a:t>
            </a:r>
          </a:p>
          <a:p>
            <a:r>
              <a:rPr lang="en-US" dirty="0"/>
              <a:t>A key that provides the meaning of each symbol is also necessary</a:t>
            </a:r>
          </a:p>
        </p:txBody>
      </p:sp>
      <p:pic>
        <p:nvPicPr>
          <p:cNvPr id="6" name="Content Placeholder 5" descr="Screenshot of an interactive seating chart that uses symbols along with color to distinguish the seats">
            <a:extLst>
              <a:ext uri="{FF2B5EF4-FFF2-40B4-BE49-F238E27FC236}">
                <a16:creationId xmlns:a16="http://schemas.microsoft.com/office/drawing/2014/main" id="{9825D10A-7B4A-5D49-A509-9E5973291129}"/>
              </a:ext>
            </a:extLst>
          </p:cNvP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323051" y="1411941"/>
            <a:ext cx="7581870" cy="3832411"/>
          </a:xfrm>
        </p:spPr>
      </p:pic>
      <p:sp>
        <p:nvSpPr>
          <p:cNvPr id="7" name="TextBox 6">
            <a:extLst>
              <a:ext uri="{FF2B5EF4-FFF2-40B4-BE49-F238E27FC236}">
                <a16:creationId xmlns:a16="http://schemas.microsoft.com/office/drawing/2014/main" id="{EEEDF786-699E-094A-B8CE-37ADC452AFB6}"/>
              </a:ext>
            </a:extLst>
          </p:cNvPr>
          <p:cNvSpPr txBox="1"/>
          <p:nvPr/>
        </p:nvSpPr>
        <p:spPr>
          <a:xfrm>
            <a:off x="4323051" y="5540188"/>
            <a:ext cx="7581870" cy="369332"/>
          </a:xfrm>
          <a:prstGeom prst="rect">
            <a:avLst/>
          </a:prstGeom>
          <a:noFill/>
        </p:spPr>
        <p:txBody>
          <a:bodyPr wrap="square" rtlCol="0">
            <a:spAutoFit/>
          </a:bodyPr>
          <a:lstStyle/>
          <a:p>
            <a:r>
              <a:rPr lang="en-US" dirty="0">
                <a:solidFill>
                  <a:srgbClr val="000000"/>
                </a:solidFill>
              </a:rPr>
              <a:t>Source: </a:t>
            </a:r>
            <a:r>
              <a:rPr lang="en-US" dirty="0">
                <a:solidFill>
                  <a:srgbClr val="000000"/>
                </a:solidFill>
                <a:hlinkClick r:id="rId4"/>
              </a:rPr>
              <a:t>https://www.tpgi.com/accessibility-theater/</a:t>
            </a:r>
            <a:endParaRPr lang="en-US" dirty="0">
              <a:solidFill>
                <a:srgbClr val="000000"/>
              </a:solidFill>
            </a:endParaRPr>
          </a:p>
        </p:txBody>
      </p:sp>
    </p:spTree>
    <p:extLst>
      <p:ext uri="{BB962C8B-B14F-4D97-AF65-F5344CB8AC3E}">
        <p14:creationId xmlns:p14="http://schemas.microsoft.com/office/powerpoint/2010/main" val="33825294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179D2-7768-E848-91D7-8C107DF98AAF}"/>
              </a:ext>
            </a:extLst>
          </p:cNvPr>
          <p:cNvSpPr>
            <a:spLocks noGrp="1"/>
          </p:cNvSpPr>
          <p:nvPr>
            <p:ph type="title"/>
          </p:nvPr>
        </p:nvSpPr>
        <p:spPr/>
        <p:txBody>
          <a:bodyPr/>
          <a:lstStyle/>
          <a:p>
            <a:r>
              <a:rPr lang="en-US" dirty="0"/>
              <a:t>Online hotel booking</a:t>
            </a:r>
          </a:p>
        </p:txBody>
      </p:sp>
      <p:sp>
        <p:nvSpPr>
          <p:cNvPr id="3" name="Content Placeholder 2">
            <a:extLst>
              <a:ext uri="{FF2B5EF4-FFF2-40B4-BE49-F238E27FC236}">
                <a16:creationId xmlns:a16="http://schemas.microsoft.com/office/drawing/2014/main" id="{44C9CDDD-6B5A-2148-A7A4-D6978EBCA0CA}"/>
              </a:ext>
            </a:extLst>
          </p:cNvPr>
          <p:cNvSpPr>
            <a:spLocks noGrp="1"/>
          </p:cNvSpPr>
          <p:nvPr>
            <p:ph sz="quarter" idx="11"/>
          </p:nvPr>
        </p:nvSpPr>
        <p:spPr/>
        <p:txBody>
          <a:bodyPr>
            <a:normAutofit lnSpcReduction="10000"/>
          </a:bodyPr>
          <a:lstStyle/>
          <a:p>
            <a:r>
              <a:rPr lang="en-US" dirty="0"/>
              <a:t>The price range of a hotel at a certain date (cheaper, average, or higher than usual)  is only determined by colors in a legend.</a:t>
            </a:r>
          </a:p>
          <a:p>
            <a:r>
              <a:rPr lang="en-US" dirty="0"/>
              <a:t>There is no additional visual indicator, so this fails the criterion.</a:t>
            </a:r>
          </a:p>
        </p:txBody>
      </p:sp>
      <p:pic>
        <p:nvPicPr>
          <p:cNvPr id="6" name="Content Placeholder 5" descr="Screenshot of a tripadvisor app that shows different price ranges that are differentiated with only color">
            <a:extLst>
              <a:ext uri="{FF2B5EF4-FFF2-40B4-BE49-F238E27FC236}">
                <a16:creationId xmlns:a16="http://schemas.microsoft.com/office/drawing/2014/main" id="{75ED8E51-5164-4847-83ED-03DC7B73FA01}"/>
              </a:ext>
            </a:extLst>
          </p:cNvP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6815879" y="474663"/>
            <a:ext cx="2629004" cy="5707062"/>
          </a:xfrm>
        </p:spPr>
      </p:pic>
    </p:spTree>
    <p:extLst>
      <p:ext uri="{BB962C8B-B14F-4D97-AF65-F5344CB8AC3E}">
        <p14:creationId xmlns:p14="http://schemas.microsoft.com/office/powerpoint/2010/main" val="27567637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19058-D768-8E41-BF8E-297B5E87FBA6}"/>
              </a:ext>
            </a:extLst>
          </p:cNvPr>
          <p:cNvSpPr>
            <a:spLocks noGrp="1"/>
          </p:cNvSpPr>
          <p:nvPr>
            <p:ph type="title"/>
          </p:nvPr>
        </p:nvSpPr>
        <p:spPr/>
        <p:txBody>
          <a:bodyPr/>
          <a:lstStyle/>
          <a:p>
            <a:r>
              <a:rPr lang="en-US" dirty="0"/>
              <a:t>All the Colors</a:t>
            </a:r>
          </a:p>
        </p:txBody>
      </p:sp>
      <p:sp>
        <p:nvSpPr>
          <p:cNvPr id="3" name="Content Placeholder 2">
            <a:extLst>
              <a:ext uri="{FF2B5EF4-FFF2-40B4-BE49-F238E27FC236}">
                <a16:creationId xmlns:a16="http://schemas.microsoft.com/office/drawing/2014/main" id="{9000DC4E-0B82-0E4C-BFFE-B5C3E589A47B}"/>
              </a:ext>
            </a:extLst>
          </p:cNvPr>
          <p:cNvSpPr>
            <a:spLocks noGrp="1"/>
          </p:cNvSpPr>
          <p:nvPr>
            <p:ph idx="1"/>
          </p:nvPr>
        </p:nvSpPr>
        <p:spPr/>
        <p:txBody>
          <a:bodyPr/>
          <a:lstStyle/>
          <a:p>
            <a:r>
              <a:rPr lang="en-US" dirty="0"/>
              <a:t>Finding an over-reliance on colors is </a:t>
            </a:r>
          </a:p>
        </p:txBody>
      </p:sp>
    </p:spTree>
    <p:extLst>
      <p:ext uri="{BB962C8B-B14F-4D97-AF65-F5344CB8AC3E}">
        <p14:creationId xmlns:p14="http://schemas.microsoft.com/office/powerpoint/2010/main" val="32933052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738BD-9DCF-1F48-85A2-5079C63C794F}"/>
              </a:ext>
            </a:extLst>
          </p:cNvPr>
          <p:cNvSpPr>
            <a:spLocks noGrp="1"/>
          </p:cNvSpPr>
          <p:nvPr>
            <p:ph type="title"/>
          </p:nvPr>
        </p:nvSpPr>
        <p:spPr/>
        <p:txBody>
          <a:bodyPr/>
          <a:lstStyle/>
          <a:p>
            <a:r>
              <a:rPr lang="en-US" dirty="0"/>
              <a:t>A Religious Experience</a:t>
            </a:r>
          </a:p>
        </p:txBody>
      </p:sp>
      <p:sp>
        <p:nvSpPr>
          <p:cNvPr id="3" name="Content Placeholder 2">
            <a:extLst>
              <a:ext uri="{FF2B5EF4-FFF2-40B4-BE49-F238E27FC236}">
                <a16:creationId xmlns:a16="http://schemas.microsoft.com/office/drawing/2014/main" id="{CC60C00D-C0D1-124B-A6B2-5BE333E03E8C}"/>
              </a:ext>
            </a:extLst>
          </p:cNvPr>
          <p:cNvSpPr>
            <a:spLocks noGrp="1"/>
          </p:cNvSpPr>
          <p:nvPr>
            <p:ph sz="quarter" idx="11"/>
          </p:nvPr>
        </p:nvSpPr>
        <p:spPr/>
        <p:txBody>
          <a:bodyPr>
            <a:normAutofit lnSpcReduction="10000"/>
          </a:bodyPr>
          <a:lstStyle/>
          <a:p>
            <a:r>
              <a:rPr lang="en-US" dirty="0"/>
              <a:t>This map of China shows a color-coded view of counties</a:t>
            </a:r>
          </a:p>
          <a:p>
            <a:r>
              <a:rPr lang="en-US" dirty="0"/>
              <a:t>Different colors represent different religions</a:t>
            </a:r>
          </a:p>
          <a:p>
            <a:r>
              <a:rPr lang="en-US" dirty="0"/>
              <a:t>Some counties are extremely small, making different patterns difficult</a:t>
            </a:r>
          </a:p>
        </p:txBody>
      </p:sp>
      <p:pic>
        <p:nvPicPr>
          <p:cNvPr id="6" name="Content Placeholder 5" descr="A map of China with each county separated by different colors representing the predominant religion">
            <a:extLst>
              <a:ext uri="{FF2B5EF4-FFF2-40B4-BE49-F238E27FC236}">
                <a16:creationId xmlns:a16="http://schemas.microsoft.com/office/drawing/2014/main" id="{D7D94B2F-86FB-8B49-8166-4BB299626CE9}"/>
              </a:ext>
            </a:extLst>
          </p:cNvP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429125" y="656387"/>
            <a:ext cx="7402513" cy="5343614"/>
          </a:xfrm>
        </p:spPr>
      </p:pic>
    </p:spTree>
    <p:extLst>
      <p:ext uri="{BB962C8B-B14F-4D97-AF65-F5344CB8AC3E}">
        <p14:creationId xmlns:p14="http://schemas.microsoft.com/office/powerpoint/2010/main" val="42671703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08E5C-2605-2E4D-A257-7E84791DC781}"/>
              </a:ext>
            </a:extLst>
          </p:cNvPr>
          <p:cNvSpPr>
            <a:spLocks noGrp="1"/>
          </p:cNvSpPr>
          <p:nvPr>
            <p:ph type="title"/>
          </p:nvPr>
        </p:nvSpPr>
        <p:spPr/>
        <p:txBody>
          <a:bodyPr/>
          <a:lstStyle/>
          <a:p>
            <a:r>
              <a:rPr lang="en-US" dirty="0"/>
              <a:t>Which Ornament?</a:t>
            </a:r>
          </a:p>
        </p:txBody>
      </p:sp>
      <p:sp>
        <p:nvSpPr>
          <p:cNvPr id="3" name="Content Placeholder 2">
            <a:extLst>
              <a:ext uri="{FF2B5EF4-FFF2-40B4-BE49-F238E27FC236}">
                <a16:creationId xmlns:a16="http://schemas.microsoft.com/office/drawing/2014/main" id="{72924A90-587E-CA45-818C-DDD516E2D6EB}"/>
              </a:ext>
            </a:extLst>
          </p:cNvPr>
          <p:cNvSpPr>
            <a:spLocks noGrp="1"/>
          </p:cNvSpPr>
          <p:nvPr>
            <p:ph sz="quarter" idx="11"/>
          </p:nvPr>
        </p:nvSpPr>
        <p:spPr/>
        <p:txBody>
          <a:bodyPr/>
          <a:lstStyle/>
          <a:p>
            <a:r>
              <a:rPr lang="en-US" dirty="0"/>
              <a:t>A screen from a toddler’s YouTube lesson asks which ornament on the Christmas tree is purple</a:t>
            </a:r>
          </a:p>
          <a:p>
            <a:r>
              <a:rPr lang="en-US" dirty="0"/>
              <a:t>Why not ask “Which ornament is purple and has six points?”</a:t>
            </a:r>
          </a:p>
        </p:txBody>
      </p:sp>
      <p:pic>
        <p:nvPicPr>
          <p:cNvPr id="6" name="Content Placeholder 5" descr="A TV has an image of a Christmas tree with four ornaments of different colors. Text is shown above the tree that asks &quot;Which ornament is purple?&quot;">
            <a:extLst>
              <a:ext uri="{FF2B5EF4-FFF2-40B4-BE49-F238E27FC236}">
                <a16:creationId xmlns:a16="http://schemas.microsoft.com/office/drawing/2014/main" id="{0C21E4B3-0EBC-A248-A539-A717C37007B4}"/>
              </a:ext>
            </a:extLst>
          </p:cNvP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6220495" y="474663"/>
            <a:ext cx="4050033" cy="5400045"/>
          </a:xfrm>
        </p:spPr>
      </p:pic>
    </p:spTree>
    <p:extLst>
      <p:ext uri="{BB962C8B-B14F-4D97-AF65-F5344CB8AC3E}">
        <p14:creationId xmlns:p14="http://schemas.microsoft.com/office/powerpoint/2010/main" val="31992283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22F4F-101C-1142-BE07-AFF5F094AD4B}"/>
              </a:ext>
            </a:extLst>
          </p:cNvPr>
          <p:cNvSpPr>
            <a:spLocks noGrp="1"/>
          </p:cNvSpPr>
          <p:nvPr>
            <p:ph type="title"/>
          </p:nvPr>
        </p:nvSpPr>
        <p:spPr/>
        <p:txBody>
          <a:bodyPr>
            <a:normAutofit/>
          </a:bodyPr>
          <a:lstStyle/>
          <a:p>
            <a:r>
              <a:rPr lang="en-US" dirty="0"/>
              <a:t>Something’s Fishy</a:t>
            </a:r>
          </a:p>
        </p:txBody>
      </p:sp>
      <p:sp>
        <p:nvSpPr>
          <p:cNvPr id="3" name="Content Placeholder 2">
            <a:extLst>
              <a:ext uri="{FF2B5EF4-FFF2-40B4-BE49-F238E27FC236}">
                <a16:creationId xmlns:a16="http://schemas.microsoft.com/office/drawing/2014/main" id="{60F3594A-3EA0-8547-9222-AACCCB2674DD}"/>
              </a:ext>
            </a:extLst>
          </p:cNvPr>
          <p:cNvSpPr>
            <a:spLocks noGrp="1"/>
          </p:cNvSpPr>
          <p:nvPr>
            <p:ph sz="quarter" idx="11"/>
          </p:nvPr>
        </p:nvSpPr>
        <p:spPr/>
        <p:txBody>
          <a:bodyPr/>
          <a:lstStyle/>
          <a:p>
            <a:r>
              <a:rPr lang="en-US" dirty="0"/>
              <a:t>A word puzzle where different colored fish spell out a phrase with two words</a:t>
            </a:r>
          </a:p>
          <a:p>
            <a:r>
              <a:rPr lang="en-US" dirty="0"/>
              <a:t>Each letter in the key could use a different sea creature with a distinct shape</a:t>
            </a:r>
          </a:p>
        </p:txBody>
      </p:sp>
      <p:pic>
        <p:nvPicPr>
          <p:cNvPr id="6" name="Content Placeholder 5" descr="A word puzzle with two rows of fish with the same exact shape but different colors each make up a letter in the phrase, which has two words. Below that is a key with many different colored fish and the letter they represent. ">
            <a:extLst>
              <a:ext uri="{FF2B5EF4-FFF2-40B4-BE49-F238E27FC236}">
                <a16:creationId xmlns:a16="http://schemas.microsoft.com/office/drawing/2014/main" id="{43DAE25D-7A2F-0C4A-BE72-A103A086C6C8}"/>
              </a:ext>
            </a:extLst>
          </p:cNvP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6525270" y="474663"/>
            <a:ext cx="3210222" cy="5707062"/>
          </a:xfrm>
        </p:spPr>
      </p:pic>
    </p:spTree>
    <p:extLst>
      <p:ext uri="{BB962C8B-B14F-4D97-AF65-F5344CB8AC3E}">
        <p14:creationId xmlns:p14="http://schemas.microsoft.com/office/powerpoint/2010/main" val="25731943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71701-7B8B-7C4F-B721-0559E00CF7ED}"/>
              </a:ext>
            </a:extLst>
          </p:cNvPr>
          <p:cNvSpPr>
            <a:spLocks noGrp="1"/>
          </p:cNvSpPr>
          <p:nvPr>
            <p:ph type="title"/>
          </p:nvPr>
        </p:nvSpPr>
        <p:spPr/>
        <p:txBody>
          <a:bodyPr/>
          <a:lstStyle/>
          <a:p>
            <a:r>
              <a:rPr lang="en-US" dirty="0"/>
              <a:t>Planting Chart</a:t>
            </a:r>
          </a:p>
        </p:txBody>
      </p:sp>
      <p:sp>
        <p:nvSpPr>
          <p:cNvPr id="3" name="Content Placeholder 2">
            <a:extLst>
              <a:ext uri="{FF2B5EF4-FFF2-40B4-BE49-F238E27FC236}">
                <a16:creationId xmlns:a16="http://schemas.microsoft.com/office/drawing/2014/main" id="{09F63239-8751-6A42-8E8D-98069664C0C3}"/>
              </a:ext>
            </a:extLst>
          </p:cNvPr>
          <p:cNvSpPr>
            <a:spLocks noGrp="1"/>
          </p:cNvSpPr>
          <p:nvPr>
            <p:ph sz="quarter" idx="11"/>
          </p:nvPr>
        </p:nvSpPr>
        <p:spPr/>
        <p:txBody>
          <a:bodyPr>
            <a:normAutofit lnSpcReduction="10000"/>
          </a:bodyPr>
          <a:lstStyle/>
          <a:p>
            <a:r>
              <a:rPr lang="en-US" dirty="0"/>
              <a:t>A companion planting chart using different color text that corresponds to a key</a:t>
            </a:r>
          </a:p>
          <a:p>
            <a:r>
              <a:rPr lang="en-US" dirty="0"/>
              <a:t>A lot of important gardening information is relying on color, a clear failure of SC 1.4.1</a:t>
            </a:r>
          </a:p>
        </p:txBody>
      </p:sp>
      <p:pic>
        <p:nvPicPr>
          <p:cNvPr id="6" name="Content Placeholder 5" descr="A companion planting chart, where 30 plants are shown with their relationships to other plants – whether they grow well when planted next to each other, if they are beneficial to the garden in general, if the combination helps bug control, if carrots will have good flavor but stunted roots, and if they should not be planted together.">
            <a:extLst>
              <a:ext uri="{FF2B5EF4-FFF2-40B4-BE49-F238E27FC236}">
                <a16:creationId xmlns:a16="http://schemas.microsoft.com/office/drawing/2014/main" id="{D59B4CBD-3546-964D-B991-C91CD51A93EE}"/>
              </a:ext>
            </a:extLst>
          </p:cNvP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955381" y="635794"/>
            <a:ext cx="6350000" cy="5384800"/>
          </a:xfrm>
        </p:spPr>
      </p:pic>
    </p:spTree>
    <p:extLst>
      <p:ext uri="{BB962C8B-B14F-4D97-AF65-F5344CB8AC3E}">
        <p14:creationId xmlns:p14="http://schemas.microsoft.com/office/powerpoint/2010/main" val="33071286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8C361-C96D-294F-8C73-43AAB8C50610}"/>
              </a:ext>
            </a:extLst>
          </p:cNvPr>
          <p:cNvSpPr>
            <a:spLocks noGrp="1"/>
          </p:cNvSpPr>
          <p:nvPr>
            <p:ph type="title"/>
          </p:nvPr>
        </p:nvSpPr>
        <p:spPr/>
        <p:txBody>
          <a:bodyPr>
            <a:normAutofit fontScale="90000"/>
          </a:bodyPr>
          <a:lstStyle/>
          <a:p>
            <a:r>
              <a:rPr lang="en-US" dirty="0"/>
              <a:t>Improved Planting Chart</a:t>
            </a:r>
          </a:p>
        </p:txBody>
      </p:sp>
      <p:sp>
        <p:nvSpPr>
          <p:cNvPr id="3" name="Content Placeholder 2">
            <a:extLst>
              <a:ext uri="{FF2B5EF4-FFF2-40B4-BE49-F238E27FC236}">
                <a16:creationId xmlns:a16="http://schemas.microsoft.com/office/drawing/2014/main" id="{054D05D1-134C-C94A-83FA-E6364DA1C4EE}"/>
              </a:ext>
            </a:extLst>
          </p:cNvPr>
          <p:cNvSpPr>
            <a:spLocks noGrp="1"/>
          </p:cNvSpPr>
          <p:nvPr>
            <p:ph sz="quarter" idx="11"/>
          </p:nvPr>
        </p:nvSpPr>
        <p:spPr/>
        <p:txBody>
          <a:bodyPr/>
          <a:lstStyle/>
          <a:p>
            <a:r>
              <a:rPr lang="en-US" dirty="0"/>
              <a:t>This table provides very similar information but in a table, not relying on color at all</a:t>
            </a:r>
          </a:p>
          <a:p>
            <a:r>
              <a:rPr lang="en-US" dirty="0"/>
              <a:t>Associations between the different plants is also much easier to understand</a:t>
            </a:r>
          </a:p>
        </p:txBody>
      </p:sp>
      <p:pic>
        <p:nvPicPr>
          <p:cNvPr id="6" name="Content Placeholder 5" descr="A table showing very similar information with the previous one, but this time it’s presented in a table with Plant, Companion, Enemy, and Additional Info column headers. ">
            <a:extLst>
              <a:ext uri="{FF2B5EF4-FFF2-40B4-BE49-F238E27FC236}">
                <a16:creationId xmlns:a16="http://schemas.microsoft.com/office/drawing/2014/main" id="{2B3EEF7A-AEAD-1348-8C88-EE7EC6267623}"/>
              </a:ext>
            </a:extLst>
          </p:cNvP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5995199" y="474663"/>
            <a:ext cx="4270365" cy="5707062"/>
          </a:xfrm>
        </p:spPr>
      </p:pic>
    </p:spTree>
    <p:extLst>
      <p:ext uri="{BB962C8B-B14F-4D97-AF65-F5344CB8AC3E}">
        <p14:creationId xmlns:p14="http://schemas.microsoft.com/office/powerpoint/2010/main" val="23325747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B3C6A-63AB-3B4E-8541-6135048CE386}"/>
              </a:ext>
            </a:extLst>
          </p:cNvPr>
          <p:cNvSpPr>
            <a:spLocks noGrp="1"/>
          </p:cNvSpPr>
          <p:nvPr>
            <p:ph type="title"/>
          </p:nvPr>
        </p:nvSpPr>
        <p:spPr/>
        <p:txBody>
          <a:bodyPr/>
          <a:lstStyle/>
          <a:p>
            <a:r>
              <a:rPr lang="en-US" dirty="0"/>
              <a:t>Color Plate Test</a:t>
            </a:r>
          </a:p>
        </p:txBody>
      </p:sp>
      <p:sp>
        <p:nvSpPr>
          <p:cNvPr id="3" name="Content Placeholder 2">
            <a:extLst>
              <a:ext uri="{FF2B5EF4-FFF2-40B4-BE49-F238E27FC236}">
                <a16:creationId xmlns:a16="http://schemas.microsoft.com/office/drawing/2014/main" id="{1B3C3ED9-957A-7B49-A0A6-728CA0A04FF1}"/>
              </a:ext>
            </a:extLst>
          </p:cNvPr>
          <p:cNvSpPr>
            <a:spLocks noGrp="1"/>
          </p:cNvSpPr>
          <p:nvPr>
            <p:ph sz="quarter" idx="11"/>
          </p:nvPr>
        </p:nvSpPr>
        <p:spPr/>
        <p:txBody>
          <a:bodyPr/>
          <a:lstStyle/>
          <a:p>
            <a:r>
              <a:rPr lang="en-US" dirty="0"/>
              <a:t>The most common type of color vision deficiency test</a:t>
            </a:r>
          </a:p>
          <a:p>
            <a:r>
              <a:rPr lang="en-US" dirty="0"/>
              <a:t>Do you see a number or just a jumble of circles?</a:t>
            </a:r>
          </a:p>
          <a:p>
            <a:r>
              <a:rPr lang="en-US" dirty="0"/>
              <a:t>Answer: There is a number “2” in the middle of the circle</a:t>
            </a:r>
          </a:p>
        </p:txBody>
      </p:sp>
      <p:pic>
        <p:nvPicPr>
          <p:cNvPr id="6" name="Content Placeholder 5" descr="A color plate test that contains the number 2 made up of small pink circles within a larger group of small circles. A color blind person will not be able to see the number.">
            <a:extLst>
              <a:ext uri="{FF2B5EF4-FFF2-40B4-BE49-F238E27FC236}">
                <a16:creationId xmlns:a16="http://schemas.microsoft.com/office/drawing/2014/main" id="{E3828A75-7E68-8F4D-90DC-82E53BB8E3F0}"/>
              </a:ext>
            </a:extLst>
          </p:cNvP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5119729" y="474663"/>
            <a:ext cx="6021305" cy="5707062"/>
          </a:xfrm>
        </p:spPr>
      </p:pic>
    </p:spTree>
    <p:extLst>
      <p:ext uri="{BB962C8B-B14F-4D97-AF65-F5344CB8AC3E}">
        <p14:creationId xmlns:p14="http://schemas.microsoft.com/office/powerpoint/2010/main" val="23687645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45AAA-375A-7345-AA15-F4B4B0BF399A}"/>
              </a:ext>
            </a:extLst>
          </p:cNvPr>
          <p:cNvSpPr>
            <a:spLocks noGrp="1"/>
          </p:cNvSpPr>
          <p:nvPr>
            <p:ph type="title"/>
          </p:nvPr>
        </p:nvSpPr>
        <p:spPr>
          <a:xfrm>
            <a:off x="287079" y="475327"/>
            <a:ext cx="3103353" cy="1325563"/>
          </a:xfrm>
        </p:spPr>
        <p:txBody>
          <a:bodyPr anchor="b">
            <a:normAutofit/>
          </a:bodyPr>
          <a:lstStyle/>
          <a:p>
            <a:r>
              <a:rPr lang="en-US" sz="3700"/>
              <a:t>Intermission</a:t>
            </a:r>
          </a:p>
        </p:txBody>
      </p:sp>
      <p:sp>
        <p:nvSpPr>
          <p:cNvPr id="3" name="Content Placeholder 2">
            <a:extLst>
              <a:ext uri="{FF2B5EF4-FFF2-40B4-BE49-F238E27FC236}">
                <a16:creationId xmlns:a16="http://schemas.microsoft.com/office/drawing/2014/main" id="{B982EE02-208B-A546-8DA6-15CA5DEDB5A2}"/>
              </a:ext>
            </a:extLst>
          </p:cNvPr>
          <p:cNvSpPr>
            <a:spLocks noGrp="1"/>
          </p:cNvSpPr>
          <p:nvPr>
            <p:ph sz="quarter" idx="11"/>
          </p:nvPr>
        </p:nvSpPr>
        <p:spPr>
          <a:xfrm>
            <a:off x="287079" y="2012166"/>
            <a:ext cx="3103353" cy="4169052"/>
          </a:xfrm>
        </p:spPr>
        <p:txBody>
          <a:bodyPr>
            <a:normAutofit/>
          </a:bodyPr>
          <a:lstStyle/>
          <a:p>
            <a:r>
              <a:rPr lang="en-US" dirty="0"/>
              <a:t>This is an Irish signpost that only uses different colored arrows. </a:t>
            </a:r>
          </a:p>
          <a:p>
            <a:r>
              <a:rPr lang="en-US" dirty="0"/>
              <a:t>I hope whoever comes across this sign has another navigation method.</a:t>
            </a:r>
          </a:p>
        </p:txBody>
      </p:sp>
      <p:pic>
        <p:nvPicPr>
          <p:cNvPr id="6" name="Content Placeholder 5" descr="A signpost in Ireland made up of a single vertical post with five horizontal pointed wood pieces attached to it. Each piece has arrows of various colors pointing in that same direction as the piece.">
            <a:extLst>
              <a:ext uri="{FF2B5EF4-FFF2-40B4-BE49-F238E27FC236}">
                <a16:creationId xmlns:a16="http://schemas.microsoft.com/office/drawing/2014/main" id="{0C38FA53-EFDD-8B48-AC29-E040BECF5BE3}"/>
              </a:ext>
            </a:extLst>
          </p:cNvPr>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2722" r="-1" b="-1"/>
          <a:stretch/>
        </p:blipFill>
        <p:spPr>
          <a:xfrm>
            <a:off x="4429918" y="474238"/>
            <a:ext cx="7402195" cy="5706985"/>
          </a:xfrm>
          <a:noFill/>
        </p:spPr>
      </p:pic>
    </p:spTree>
    <p:extLst>
      <p:ext uri="{BB962C8B-B14F-4D97-AF65-F5344CB8AC3E}">
        <p14:creationId xmlns:p14="http://schemas.microsoft.com/office/powerpoint/2010/main" val="24204302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EAB00-D8B6-428F-BA47-A396991C3212}"/>
              </a:ext>
            </a:extLst>
          </p:cNvPr>
          <p:cNvSpPr>
            <a:spLocks noGrp="1"/>
          </p:cNvSpPr>
          <p:nvPr>
            <p:ph type="title"/>
          </p:nvPr>
        </p:nvSpPr>
        <p:spPr/>
        <p:txBody>
          <a:bodyPr/>
          <a:lstStyle/>
          <a:p>
            <a:r>
              <a:rPr lang="en-US" dirty="0"/>
              <a:t>Travelling Online</a:t>
            </a:r>
          </a:p>
        </p:txBody>
      </p:sp>
      <p:sp>
        <p:nvSpPr>
          <p:cNvPr id="3" name="Content Placeholder 2">
            <a:extLst>
              <a:ext uri="{FF2B5EF4-FFF2-40B4-BE49-F238E27FC236}">
                <a16:creationId xmlns:a16="http://schemas.microsoft.com/office/drawing/2014/main" id="{37E90505-F860-4D64-B60D-47F8F7C8356C}"/>
              </a:ext>
            </a:extLst>
          </p:cNvPr>
          <p:cNvSpPr>
            <a:spLocks noGrp="1"/>
          </p:cNvSpPr>
          <p:nvPr>
            <p:ph idx="1"/>
          </p:nvPr>
        </p:nvSpPr>
        <p:spPr/>
        <p:txBody>
          <a:bodyPr/>
          <a:lstStyle/>
          <a:p>
            <a:r>
              <a:rPr lang="en-US" dirty="0"/>
              <a:t>Travelling and commuting by train is something </a:t>
            </a:r>
          </a:p>
        </p:txBody>
      </p:sp>
    </p:spTree>
    <p:extLst>
      <p:ext uri="{BB962C8B-B14F-4D97-AF65-F5344CB8AC3E}">
        <p14:creationId xmlns:p14="http://schemas.microsoft.com/office/powerpoint/2010/main" val="6876307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1B5197-2545-4D77-8ED9-8D63E0F576AD}"/>
              </a:ext>
            </a:extLst>
          </p:cNvPr>
          <p:cNvSpPr>
            <a:spLocks noGrp="1"/>
          </p:cNvSpPr>
          <p:nvPr>
            <p:ph type="title"/>
          </p:nvPr>
        </p:nvSpPr>
        <p:spPr/>
        <p:txBody>
          <a:bodyPr/>
          <a:lstStyle/>
          <a:p>
            <a:r>
              <a:rPr lang="en-US" dirty="0"/>
              <a:t>Ticket to Ride</a:t>
            </a:r>
          </a:p>
        </p:txBody>
      </p:sp>
      <p:sp>
        <p:nvSpPr>
          <p:cNvPr id="6" name="Content Placeholder 5">
            <a:extLst>
              <a:ext uri="{FF2B5EF4-FFF2-40B4-BE49-F238E27FC236}">
                <a16:creationId xmlns:a16="http://schemas.microsoft.com/office/drawing/2014/main" id="{10EB9206-29B8-4ADB-82A3-E8DC7D327391}"/>
              </a:ext>
            </a:extLst>
          </p:cNvPr>
          <p:cNvSpPr>
            <a:spLocks noGrp="1"/>
          </p:cNvSpPr>
          <p:nvPr>
            <p:ph sz="quarter" idx="11"/>
          </p:nvPr>
        </p:nvSpPr>
        <p:spPr/>
        <p:txBody>
          <a:bodyPr/>
          <a:lstStyle/>
          <a:p>
            <a:r>
              <a:rPr lang="en-US" dirty="0"/>
              <a:t>In order to see if you have enough cards to claim a certain route on the map, players can match their cards to the map either by color or unique symbol</a:t>
            </a:r>
          </a:p>
        </p:txBody>
      </p:sp>
      <p:pic>
        <p:nvPicPr>
          <p:cNvPr id="3" name="Picture 2" descr="All the different cards for the game Ticket to Ride, which are distinguished by color and unique symbols">
            <a:extLst>
              <a:ext uri="{FF2B5EF4-FFF2-40B4-BE49-F238E27FC236}">
                <a16:creationId xmlns:a16="http://schemas.microsoft.com/office/drawing/2014/main" id="{90CC416B-579C-40B9-9D64-D85732DB7A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5264" y="229390"/>
            <a:ext cx="3571202" cy="2678401"/>
          </a:xfrm>
          <a:prstGeom prst="rect">
            <a:avLst/>
          </a:prstGeom>
        </p:spPr>
      </p:pic>
      <p:pic>
        <p:nvPicPr>
          <p:cNvPr id="9" name="Content Placeholder 8" descr="The board for the game Ticket to Ride that contains different routes around the United States that are distinguished by colors and symbols">
            <a:extLst>
              <a:ext uri="{FF2B5EF4-FFF2-40B4-BE49-F238E27FC236}">
                <a16:creationId xmlns:a16="http://schemas.microsoft.com/office/drawing/2014/main" id="{1237F1C7-50BE-4C06-849F-7160D87A91EB}"/>
              </a:ext>
            </a:extLst>
          </p:cNvPr>
          <p:cNvPicPr>
            <a:picLocks noGrp="1" noChangeAspect="1"/>
          </p:cNvPicPr>
          <p:nvPr>
            <p:ph sz="quarter" idx="10"/>
          </p:nvPr>
        </p:nvPicPr>
        <p:blipFill>
          <a:blip r:embed="rId4">
            <a:extLst>
              <a:ext uri="{28A0092B-C50C-407E-A947-70E740481C1C}">
                <a14:useLocalDpi xmlns:a14="http://schemas.microsoft.com/office/drawing/2010/main" val="0"/>
              </a:ext>
            </a:extLst>
          </a:blip>
          <a:stretch>
            <a:fillRect/>
          </a:stretch>
        </p:blipFill>
        <p:spPr>
          <a:xfrm>
            <a:off x="5057943" y="3100865"/>
            <a:ext cx="4112922" cy="3080353"/>
          </a:xfrm>
        </p:spPr>
      </p:pic>
    </p:spTree>
    <p:extLst>
      <p:ext uri="{BB962C8B-B14F-4D97-AF65-F5344CB8AC3E}">
        <p14:creationId xmlns:p14="http://schemas.microsoft.com/office/powerpoint/2010/main" val="34275853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4C56F-089C-4244-AAA9-36FCBF2F7F21}"/>
              </a:ext>
            </a:extLst>
          </p:cNvPr>
          <p:cNvSpPr>
            <a:spLocks noGrp="1"/>
          </p:cNvSpPr>
          <p:nvPr>
            <p:ph type="title"/>
          </p:nvPr>
        </p:nvSpPr>
        <p:spPr/>
        <p:txBody>
          <a:bodyPr/>
          <a:lstStyle/>
          <a:p>
            <a:r>
              <a:rPr lang="en-US" dirty="0"/>
              <a:t>Public Transportation Maps</a:t>
            </a:r>
          </a:p>
        </p:txBody>
      </p:sp>
      <p:sp>
        <p:nvSpPr>
          <p:cNvPr id="3" name="Content Placeholder 2">
            <a:extLst>
              <a:ext uri="{FF2B5EF4-FFF2-40B4-BE49-F238E27FC236}">
                <a16:creationId xmlns:a16="http://schemas.microsoft.com/office/drawing/2014/main" id="{97F4D028-22EE-D74E-8EDC-7CB83FCCD983}"/>
              </a:ext>
            </a:extLst>
          </p:cNvPr>
          <p:cNvSpPr>
            <a:spLocks noGrp="1"/>
          </p:cNvSpPr>
          <p:nvPr>
            <p:ph idx="1"/>
          </p:nvPr>
        </p:nvSpPr>
        <p:spPr/>
        <p:txBody>
          <a:bodyPr>
            <a:normAutofit/>
          </a:bodyPr>
          <a:lstStyle/>
          <a:p>
            <a:r>
              <a:rPr lang="en-US" dirty="0"/>
              <a:t>Maps for public transportation are perfect examples of content that often rely on color, but adding another identifier can be beneficial for all travelers.</a:t>
            </a:r>
          </a:p>
          <a:p>
            <a:r>
              <a:rPr lang="en-US" dirty="0"/>
              <a:t>One-in-ten Americans (11%) say they take public transportation on a daily or weekly basis, according to a new Pew Research Center survey conducted in late 2015 (Source: </a:t>
            </a:r>
            <a:r>
              <a:rPr lang="en-US" dirty="0">
                <a:hlinkClick r:id="rId3"/>
              </a:rPr>
              <a:t>https://www.pewresearch.org/short-reads/2016/04/07/who-relies-on-public-transit-in-the-u-s/</a:t>
            </a:r>
            <a:r>
              <a:rPr lang="en-US" dirty="0"/>
              <a:t>)</a:t>
            </a:r>
          </a:p>
        </p:txBody>
      </p:sp>
    </p:spTree>
    <p:extLst>
      <p:ext uri="{BB962C8B-B14F-4D97-AF65-F5344CB8AC3E}">
        <p14:creationId xmlns:p14="http://schemas.microsoft.com/office/powerpoint/2010/main" val="36607154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15322-3EB3-0A47-8857-2F4734FFFC3E}"/>
              </a:ext>
            </a:extLst>
          </p:cNvPr>
          <p:cNvSpPr>
            <a:spLocks noGrp="1"/>
          </p:cNvSpPr>
          <p:nvPr>
            <p:ph type="title"/>
          </p:nvPr>
        </p:nvSpPr>
        <p:spPr>
          <a:xfrm>
            <a:off x="1066800" y="365125"/>
            <a:ext cx="3356214" cy="1325563"/>
          </a:xfrm>
        </p:spPr>
        <p:txBody>
          <a:bodyPr anchor="b">
            <a:normAutofit/>
          </a:bodyPr>
          <a:lstStyle/>
          <a:p>
            <a:r>
              <a:rPr lang="en-US" dirty="0"/>
              <a:t>London Tube</a:t>
            </a:r>
          </a:p>
        </p:txBody>
      </p:sp>
      <p:pic>
        <p:nvPicPr>
          <p:cNvPr id="7" name="Picture 6" descr="A small section of the key that shows the meaning of each colored line in the tube map">
            <a:extLst>
              <a:ext uri="{FF2B5EF4-FFF2-40B4-BE49-F238E27FC236}">
                <a16:creationId xmlns:a16="http://schemas.microsoft.com/office/drawing/2014/main" id="{75426C90-94B0-EE4D-8C4B-277CF52560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2204402"/>
            <a:ext cx="2706273" cy="3922136"/>
          </a:xfrm>
          <a:prstGeom prst="rect">
            <a:avLst/>
          </a:prstGeom>
          <a:noFill/>
        </p:spPr>
      </p:pic>
      <p:pic>
        <p:nvPicPr>
          <p:cNvPr id="5" name="Content Placeholder 4" descr="A small section of the standard colored London tube map">
            <a:extLst>
              <a:ext uri="{FF2B5EF4-FFF2-40B4-BE49-F238E27FC236}">
                <a16:creationId xmlns:a16="http://schemas.microsoft.com/office/drawing/2014/main" id="{E2C92917-48A9-BD41-B46F-E2865356889A}"/>
              </a:ext>
            </a:extLst>
          </p:cNvPr>
          <p:cNvPicPr>
            <a:picLocks noGrp="1" noChangeAspect="1"/>
          </p:cNvPicPr>
          <p:nvPr>
            <p:ph sz="quarter" idx="10"/>
          </p:nvPr>
        </p:nvPicPr>
        <p:blipFill>
          <a:blip r:embed="rId4">
            <a:extLst>
              <a:ext uri="{28A0092B-C50C-407E-A947-70E740481C1C}">
                <a14:useLocalDpi xmlns:a14="http://schemas.microsoft.com/office/drawing/2010/main" val="0"/>
              </a:ext>
            </a:extLst>
          </a:blip>
          <a:stretch>
            <a:fillRect/>
          </a:stretch>
        </p:blipFill>
        <p:spPr>
          <a:xfrm>
            <a:off x="4423014" y="840281"/>
            <a:ext cx="6702186" cy="5177437"/>
          </a:xfrm>
          <a:noFill/>
        </p:spPr>
      </p:pic>
    </p:spTree>
    <p:extLst>
      <p:ext uri="{BB962C8B-B14F-4D97-AF65-F5344CB8AC3E}">
        <p14:creationId xmlns:p14="http://schemas.microsoft.com/office/powerpoint/2010/main" val="17149267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146A7-E230-D64B-81D8-B13BE0DB8EB9}"/>
              </a:ext>
            </a:extLst>
          </p:cNvPr>
          <p:cNvSpPr>
            <a:spLocks noGrp="1"/>
          </p:cNvSpPr>
          <p:nvPr>
            <p:ph type="title"/>
          </p:nvPr>
        </p:nvSpPr>
        <p:spPr/>
        <p:txBody>
          <a:bodyPr/>
          <a:lstStyle/>
          <a:p>
            <a:r>
              <a:rPr lang="en-US" dirty="0"/>
              <a:t>London Tube, fixed</a:t>
            </a:r>
          </a:p>
        </p:txBody>
      </p:sp>
      <p:pic>
        <p:nvPicPr>
          <p:cNvPr id="6" name="Content Placeholder 5" descr="A small section of the key that shows the meaning of each pattern in the colorblind-friendly tube map">
            <a:extLst>
              <a:ext uri="{FF2B5EF4-FFF2-40B4-BE49-F238E27FC236}">
                <a16:creationId xmlns:a16="http://schemas.microsoft.com/office/drawing/2014/main" id="{E28A1436-83A0-4A41-A718-03D3BD951CA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66800" y="2259011"/>
            <a:ext cx="3255584" cy="3922713"/>
          </a:xfrm>
        </p:spPr>
      </p:pic>
      <p:pic>
        <p:nvPicPr>
          <p:cNvPr id="8" name="Content Placeholder 7" descr="A small section of the color blind-friendly tube map in black and white, where patterns are used to distinguish each line instead of colors.">
            <a:extLst>
              <a:ext uri="{FF2B5EF4-FFF2-40B4-BE49-F238E27FC236}">
                <a16:creationId xmlns:a16="http://schemas.microsoft.com/office/drawing/2014/main" id="{BD6FE762-E18F-8B4C-AA5E-7B8A8969DF38}"/>
              </a:ext>
            </a:extLst>
          </p:cNvPr>
          <p:cNvPicPr>
            <a:picLocks noGrp="1" noChangeAspect="1"/>
          </p:cNvPicPr>
          <p:nvPr>
            <p:ph sz="quarter" idx="10"/>
          </p:nvPr>
        </p:nvPicPr>
        <p:blipFill>
          <a:blip r:embed="rId4">
            <a:extLst>
              <a:ext uri="{28A0092B-C50C-407E-A947-70E740481C1C}">
                <a14:useLocalDpi xmlns:a14="http://schemas.microsoft.com/office/drawing/2010/main" val="0"/>
              </a:ext>
            </a:extLst>
          </a:blip>
          <a:stretch>
            <a:fillRect/>
          </a:stretch>
        </p:blipFill>
        <p:spPr>
          <a:xfrm>
            <a:off x="5396293" y="1035425"/>
            <a:ext cx="6671658" cy="5061258"/>
          </a:xfrm>
        </p:spPr>
      </p:pic>
    </p:spTree>
    <p:extLst>
      <p:ext uri="{BB962C8B-B14F-4D97-AF65-F5344CB8AC3E}">
        <p14:creationId xmlns:p14="http://schemas.microsoft.com/office/powerpoint/2010/main" val="39181706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3CE77-F1D9-2B44-B737-2C5A69A4B129}"/>
              </a:ext>
            </a:extLst>
          </p:cNvPr>
          <p:cNvSpPr>
            <a:spLocks noGrp="1"/>
          </p:cNvSpPr>
          <p:nvPr>
            <p:ph type="title"/>
          </p:nvPr>
        </p:nvSpPr>
        <p:spPr>
          <a:xfrm>
            <a:off x="287079" y="475327"/>
            <a:ext cx="3103353" cy="1325563"/>
          </a:xfrm>
        </p:spPr>
        <p:txBody>
          <a:bodyPr anchor="b">
            <a:normAutofit/>
          </a:bodyPr>
          <a:lstStyle/>
          <a:p>
            <a:r>
              <a:rPr lang="en-US" sz="4100"/>
              <a:t>New York City Subway</a:t>
            </a:r>
          </a:p>
        </p:txBody>
      </p:sp>
      <p:sp>
        <p:nvSpPr>
          <p:cNvPr id="11" name="Content Placeholder 2">
            <a:extLst>
              <a:ext uri="{FF2B5EF4-FFF2-40B4-BE49-F238E27FC236}">
                <a16:creationId xmlns:a16="http://schemas.microsoft.com/office/drawing/2014/main" id="{52237CFD-BDB4-8973-62E1-90E4B0FBBA51}"/>
              </a:ext>
            </a:extLst>
          </p:cNvPr>
          <p:cNvSpPr>
            <a:spLocks noGrp="1"/>
          </p:cNvSpPr>
          <p:nvPr>
            <p:ph sz="quarter" idx="11"/>
          </p:nvPr>
        </p:nvSpPr>
        <p:spPr>
          <a:xfrm>
            <a:off x="287079" y="2012166"/>
            <a:ext cx="3103353" cy="4169052"/>
          </a:xfrm>
        </p:spPr>
        <p:txBody>
          <a:bodyPr/>
          <a:lstStyle/>
          <a:p>
            <a:r>
              <a:rPr lang="en-US" dirty="0"/>
              <a:t>Numbers or letters are placed next to each colored track</a:t>
            </a:r>
          </a:p>
          <a:p>
            <a:r>
              <a:rPr lang="en-US" dirty="0"/>
              <a:t>Similar to Ticket to Ride but in the real world, people can use multiple ways to tell between the different tracks</a:t>
            </a:r>
          </a:p>
        </p:txBody>
      </p:sp>
      <p:pic>
        <p:nvPicPr>
          <p:cNvPr id="6" name="Content Placeholder 5" descr="A small section of the New York City subway map, where both colors and numbers are used to distinguish lines.">
            <a:extLst>
              <a:ext uri="{FF2B5EF4-FFF2-40B4-BE49-F238E27FC236}">
                <a16:creationId xmlns:a16="http://schemas.microsoft.com/office/drawing/2014/main" id="{F8D85656-F8F6-3241-8DF8-842D00EF3710}"/>
              </a:ext>
            </a:extLst>
          </p:cNvP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933825" y="474238"/>
            <a:ext cx="6394380" cy="5706985"/>
          </a:xfrm>
          <a:noFill/>
        </p:spPr>
      </p:pic>
    </p:spTree>
    <p:extLst>
      <p:ext uri="{BB962C8B-B14F-4D97-AF65-F5344CB8AC3E}">
        <p14:creationId xmlns:p14="http://schemas.microsoft.com/office/powerpoint/2010/main" val="20513256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EAB00-D8B6-428F-BA47-A396991C3212}"/>
              </a:ext>
            </a:extLst>
          </p:cNvPr>
          <p:cNvSpPr>
            <a:spLocks noGrp="1"/>
          </p:cNvSpPr>
          <p:nvPr>
            <p:ph type="title"/>
          </p:nvPr>
        </p:nvSpPr>
        <p:spPr/>
        <p:txBody>
          <a:bodyPr/>
          <a:lstStyle/>
          <a:p>
            <a:r>
              <a:rPr lang="en-US" dirty="0"/>
              <a:t>Colorful Games</a:t>
            </a:r>
          </a:p>
        </p:txBody>
      </p:sp>
      <p:sp>
        <p:nvSpPr>
          <p:cNvPr id="3" name="Content Placeholder 2">
            <a:extLst>
              <a:ext uri="{FF2B5EF4-FFF2-40B4-BE49-F238E27FC236}">
                <a16:creationId xmlns:a16="http://schemas.microsoft.com/office/drawing/2014/main" id="{37E90505-F860-4D64-B60D-47F8F7C8356C}"/>
              </a:ext>
            </a:extLst>
          </p:cNvPr>
          <p:cNvSpPr>
            <a:spLocks noGrp="1"/>
          </p:cNvSpPr>
          <p:nvPr>
            <p:ph idx="1"/>
          </p:nvPr>
        </p:nvSpPr>
        <p:spPr/>
        <p:txBody>
          <a:bodyPr/>
          <a:lstStyle/>
          <a:p>
            <a:r>
              <a:rPr lang="en-US" dirty="0"/>
              <a:t>It is interesting to look at video games for clues on how to solve the use of color issue when it comes to graphical content.</a:t>
            </a:r>
          </a:p>
          <a:p>
            <a:r>
              <a:rPr lang="en-US" dirty="0"/>
              <a:t>Puzzle games have been around for a long time and often involve requiring the player to match different shapes together by moving them around.</a:t>
            </a:r>
          </a:p>
          <a:p>
            <a:r>
              <a:rPr lang="en-US" dirty="0"/>
              <a:t>Colors are often the only identifier used in puzzle matching games, but more recent ones have incorporated smart design choices to improve their accessibility.</a:t>
            </a:r>
          </a:p>
        </p:txBody>
      </p:sp>
    </p:spTree>
    <p:extLst>
      <p:ext uri="{BB962C8B-B14F-4D97-AF65-F5344CB8AC3E}">
        <p14:creationId xmlns:p14="http://schemas.microsoft.com/office/powerpoint/2010/main" val="36533528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8C669-46FF-4E9F-AA28-FCF6987B6D15}"/>
              </a:ext>
            </a:extLst>
          </p:cNvPr>
          <p:cNvSpPr>
            <a:spLocks noGrp="1"/>
          </p:cNvSpPr>
          <p:nvPr>
            <p:ph type="title"/>
          </p:nvPr>
        </p:nvSpPr>
        <p:spPr/>
        <p:txBody>
          <a:bodyPr>
            <a:normAutofit/>
          </a:bodyPr>
          <a:lstStyle/>
          <a:p>
            <a:r>
              <a:rPr lang="en-US" dirty="0"/>
              <a:t>Puzzle Fighter II (1996)</a:t>
            </a:r>
          </a:p>
        </p:txBody>
      </p:sp>
      <p:sp>
        <p:nvSpPr>
          <p:cNvPr id="5" name="Content Placeholder 4">
            <a:extLst>
              <a:ext uri="{FF2B5EF4-FFF2-40B4-BE49-F238E27FC236}">
                <a16:creationId xmlns:a16="http://schemas.microsoft.com/office/drawing/2014/main" id="{01231047-8EA8-496E-B500-FB1BDEF43E63}"/>
              </a:ext>
            </a:extLst>
          </p:cNvPr>
          <p:cNvSpPr>
            <a:spLocks noGrp="1"/>
          </p:cNvSpPr>
          <p:nvPr>
            <p:ph idx="1"/>
          </p:nvPr>
        </p:nvSpPr>
        <p:spPr/>
        <p:txBody>
          <a:bodyPr>
            <a:normAutofit/>
          </a:bodyPr>
          <a:lstStyle/>
          <a:p>
            <a:r>
              <a:rPr lang="en-US" dirty="0"/>
              <a:t>A competitive puzzle game that requires the player to line up gems of the same color to clear them from the board and send them to the opponent.</a:t>
            </a:r>
          </a:p>
          <a:p>
            <a:r>
              <a:rPr lang="en-US" dirty="0"/>
              <a:t>When I first played this, the gems weren’t disappearing from my board and I had to ask my wife how many different color gems were in the game.</a:t>
            </a:r>
          </a:p>
          <a:p>
            <a:r>
              <a:rPr lang="en-US" dirty="0"/>
              <a:t>There are blue, red, green, and yellow gems. I cannot perceive the difference between the green and yellow gems, so this game is impossible for me (and many others) to play.</a:t>
            </a:r>
          </a:p>
        </p:txBody>
      </p:sp>
    </p:spTree>
    <p:extLst>
      <p:ext uri="{BB962C8B-B14F-4D97-AF65-F5344CB8AC3E}">
        <p14:creationId xmlns:p14="http://schemas.microsoft.com/office/powerpoint/2010/main" val="32659154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E549E-C621-4137-BD6E-F307570F3864}"/>
              </a:ext>
            </a:extLst>
          </p:cNvPr>
          <p:cNvSpPr>
            <a:spLocks noGrp="1"/>
          </p:cNvSpPr>
          <p:nvPr>
            <p:ph type="title"/>
          </p:nvPr>
        </p:nvSpPr>
        <p:spPr/>
        <p:txBody>
          <a:bodyPr>
            <a:normAutofit/>
          </a:bodyPr>
          <a:lstStyle/>
          <a:p>
            <a:r>
              <a:rPr lang="en-US" dirty="0"/>
              <a:t>Puzzle Fighter II</a:t>
            </a:r>
          </a:p>
        </p:txBody>
      </p:sp>
      <p:sp>
        <p:nvSpPr>
          <p:cNvPr id="3" name="Content Placeholder 2">
            <a:extLst>
              <a:ext uri="{FF2B5EF4-FFF2-40B4-BE49-F238E27FC236}">
                <a16:creationId xmlns:a16="http://schemas.microsoft.com/office/drawing/2014/main" id="{F4F21737-CE9C-40BF-AE02-C25CC79FF6AB}"/>
              </a:ext>
            </a:extLst>
          </p:cNvPr>
          <p:cNvSpPr>
            <a:spLocks noGrp="1"/>
          </p:cNvSpPr>
          <p:nvPr>
            <p:ph sz="quarter" idx="11"/>
          </p:nvPr>
        </p:nvSpPr>
        <p:spPr/>
        <p:txBody>
          <a:bodyPr>
            <a:normAutofit fontScale="92500"/>
          </a:bodyPr>
          <a:lstStyle/>
          <a:p>
            <a:r>
              <a:rPr lang="en-US" dirty="0"/>
              <a:t>The game has options for the difficulty of the AI opponent and how quickly the gems fall, but no options to use a pattern in addition to color</a:t>
            </a:r>
          </a:p>
          <a:p>
            <a:r>
              <a:rPr lang="en-US" dirty="0"/>
              <a:t>Gems could be different shapes or have other distinguishing features</a:t>
            </a:r>
          </a:p>
        </p:txBody>
      </p:sp>
      <p:pic>
        <p:nvPicPr>
          <p:cNvPr id="6" name="Content Placeholder 5" descr="Screenshot of the original arcade version of Puzzle Street Fighter 2 where only color is used to distinguish different gems that need to be matched together">
            <a:extLst>
              <a:ext uri="{FF2B5EF4-FFF2-40B4-BE49-F238E27FC236}">
                <a16:creationId xmlns:a16="http://schemas.microsoft.com/office/drawing/2014/main" id="{5568E6DE-D7C3-4E2E-96F3-E5D9B56DCE8D}"/>
              </a:ext>
            </a:extLst>
          </p:cNvP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249515" y="188373"/>
            <a:ext cx="4762500" cy="2457450"/>
          </a:xfrm>
        </p:spPr>
      </p:pic>
      <p:pic>
        <p:nvPicPr>
          <p:cNvPr id="8" name="Picture 7" descr="A closeup screenshot of the different colored gems in Puzzle Fighter 2 - red, blue, green and yellow">
            <a:extLst>
              <a:ext uri="{FF2B5EF4-FFF2-40B4-BE49-F238E27FC236}">
                <a16:creationId xmlns:a16="http://schemas.microsoft.com/office/drawing/2014/main" id="{781C0876-4FA8-435C-B7A8-C0C6C3EA66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5143" y="2821401"/>
            <a:ext cx="5979778" cy="3359817"/>
          </a:xfrm>
          <a:prstGeom prst="rect">
            <a:avLst/>
          </a:prstGeom>
        </p:spPr>
      </p:pic>
    </p:spTree>
    <p:extLst>
      <p:ext uri="{BB962C8B-B14F-4D97-AF65-F5344CB8AC3E}">
        <p14:creationId xmlns:p14="http://schemas.microsoft.com/office/powerpoint/2010/main" val="39987723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DC098-E4AB-5E4B-8642-ED6AFD0DB37C}"/>
              </a:ext>
            </a:extLst>
          </p:cNvPr>
          <p:cNvSpPr>
            <a:spLocks noGrp="1"/>
          </p:cNvSpPr>
          <p:nvPr>
            <p:ph type="title"/>
          </p:nvPr>
        </p:nvSpPr>
        <p:spPr/>
        <p:txBody>
          <a:bodyPr/>
          <a:lstStyle/>
          <a:p>
            <a:r>
              <a:rPr lang="en-US" dirty="0"/>
              <a:t>Color versus Content</a:t>
            </a:r>
          </a:p>
        </p:txBody>
      </p:sp>
      <p:pic>
        <p:nvPicPr>
          <p:cNvPr id="5" name="Content Placeholder 4" descr="A distracted boyfriend meme showing a man staring longingly at a woman who walks in the opposite direction while his girlfriend who is directly next to him looks angry. The girl walking toward the camera has the text &quot;pretty colors&quot; on her. The boyfriend has the text &quot;many designers&quot; and his girlfriend has the text &quot;content&quot;.">
            <a:extLst>
              <a:ext uri="{FF2B5EF4-FFF2-40B4-BE49-F238E27FC236}">
                <a16:creationId xmlns:a16="http://schemas.microsoft.com/office/drawing/2014/main" id="{0DBEF7CA-A33C-4C0D-9B99-F45DF9CCF9F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93244" y="2282145"/>
            <a:ext cx="6005512" cy="4003675"/>
          </a:xfrm>
        </p:spPr>
      </p:pic>
    </p:spTree>
    <p:extLst>
      <p:ext uri="{BB962C8B-B14F-4D97-AF65-F5344CB8AC3E}">
        <p14:creationId xmlns:p14="http://schemas.microsoft.com/office/powerpoint/2010/main" val="29886812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E549E-C621-4137-BD6E-F307570F3864}"/>
              </a:ext>
            </a:extLst>
          </p:cNvPr>
          <p:cNvSpPr>
            <a:spLocks noGrp="1"/>
          </p:cNvSpPr>
          <p:nvPr>
            <p:ph type="title"/>
          </p:nvPr>
        </p:nvSpPr>
        <p:spPr/>
        <p:txBody>
          <a:bodyPr>
            <a:normAutofit/>
          </a:bodyPr>
          <a:lstStyle/>
          <a:p>
            <a:r>
              <a:rPr lang="en-US" dirty="0"/>
              <a:t>Grindstone (2019)</a:t>
            </a:r>
          </a:p>
        </p:txBody>
      </p:sp>
      <p:sp>
        <p:nvSpPr>
          <p:cNvPr id="3" name="Content Placeholder 2">
            <a:extLst>
              <a:ext uri="{FF2B5EF4-FFF2-40B4-BE49-F238E27FC236}">
                <a16:creationId xmlns:a16="http://schemas.microsoft.com/office/drawing/2014/main" id="{F4F21737-CE9C-40BF-AE02-C25CC79FF6AB}"/>
              </a:ext>
            </a:extLst>
          </p:cNvPr>
          <p:cNvSpPr>
            <a:spLocks noGrp="1"/>
          </p:cNvSpPr>
          <p:nvPr>
            <p:ph sz="quarter" idx="11"/>
          </p:nvPr>
        </p:nvSpPr>
        <p:spPr>
          <a:xfrm>
            <a:off x="287079" y="2012165"/>
            <a:ext cx="3464650" cy="4630681"/>
          </a:xfrm>
        </p:spPr>
        <p:txBody>
          <a:bodyPr>
            <a:normAutofit lnSpcReduction="10000"/>
          </a:bodyPr>
          <a:lstStyle/>
          <a:p>
            <a:r>
              <a:rPr lang="en-US" dirty="0"/>
              <a:t>When a monster of a certain color is tapped, the rest of the board is dimmed and only monsters matching that color are highlighted.</a:t>
            </a:r>
          </a:p>
          <a:p>
            <a:r>
              <a:rPr lang="en-US" dirty="0"/>
              <a:t>If a player can’t tell similar colors apart, the increased contrast is an additional visual indicator.</a:t>
            </a:r>
          </a:p>
        </p:txBody>
      </p:sp>
      <p:pic>
        <p:nvPicPr>
          <p:cNvPr id="9" name="Picture 8" descr="Screenshot of the game Grindstone where a grid of monsters that are different colors need to be matched in order to defeat them.">
            <a:extLst>
              <a:ext uri="{FF2B5EF4-FFF2-40B4-BE49-F238E27FC236}">
                <a16:creationId xmlns:a16="http://schemas.microsoft.com/office/drawing/2014/main" id="{149C09F0-2CD1-8B42-B529-FB10E6C9BF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3741" y="282296"/>
            <a:ext cx="2900483" cy="6293408"/>
          </a:xfrm>
          <a:prstGeom prst="rect">
            <a:avLst/>
          </a:prstGeom>
        </p:spPr>
      </p:pic>
      <p:pic>
        <p:nvPicPr>
          <p:cNvPr id="11" name="Picture 10" descr="Screenshot of Grindstone where a purple monster is selected and all other purple monsters are easier to see.">
            <a:extLst>
              <a:ext uri="{FF2B5EF4-FFF2-40B4-BE49-F238E27FC236}">
                <a16:creationId xmlns:a16="http://schemas.microsoft.com/office/drawing/2014/main" id="{5EAC77F5-47DC-364D-8AAF-B8AE7ECC77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9140" y="282295"/>
            <a:ext cx="2900483" cy="6293409"/>
          </a:xfrm>
          <a:prstGeom prst="rect">
            <a:avLst/>
          </a:prstGeom>
        </p:spPr>
      </p:pic>
    </p:spTree>
    <p:extLst>
      <p:ext uri="{BB962C8B-B14F-4D97-AF65-F5344CB8AC3E}">
        <p14:creationId xmlns:p14="http://schemas.microsoft.com/office/powerpoint/2010/main" val="3243335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E549E-C621-4137-BD6E-F307570F3864}"/>
              </a:ext>
            </a:extLst>
          </p:cNvPr>
          <p:cNvSpPr>
            <a:spLocks noGrp="1"/>
          </p:cNvSpPr>
          <p:nvPr>
            <p:ph type="title"/>
          </p:nvPr>
        </p:nvSpPr>
        <p:spPr/>
        <p:txBody>
          <a:bodyPr>
            <a:normAutofit/>
          </a:bodyPr>
          <a:lstStyle/>
          <a:p>
            <a:r>
              <a:rPr lang="en-US" dirty="0"/>
              <a:t>Grindstone in Grayscale</a:t>
            </a:r>
          </a:p>
        </p:txBody>
      </p:sp>
      <p:sp>
        <p:nvSpPr>
          <p:cNvPr id="3" name="Content Placeholder 2">
            <a:extLst>
              <a:ext uri="{FF2B5EF4-FFF2-40B4-BE49-F238E27FC236}">
                <a16:creationId xmlns:a16="http://schemas.microsoft.com/office/drawing/2014/main" id="{F4F21737-CE9C-40BF-AE02-C25CC79FF6AB}"/>
              </a:ext>
            </a:extLst>
          </p:cNvPr>
          <p:cNvSpPr>
            <a:spLocks noGrp="1"/>
          </p:cNvSpPr>
          <p:nvPr>
            <p:ph sz="quarter" idx="11"/>
          </p:nvPr>
        </p:nvSpPr>
        <p:spPr>
          <a:xfrm>
            <a:off x="287079" y="2012165"/>
            <a:ext cx="3464650" cy="4630681"/>
          </a:xfrm>
        </p:spPr>
        <p:txBody>
          <a:bodyPr>
            <a:normAutofit/>
          </a:bodyPr>
          <a:lstStyle/>
          <a:p>
            <a:r>
              <a:rPr lang="en-US" dirty="0"/>
              <a:t>With this simple but impactful design choice, it is even possible to play this game in grayscale.</a:t>
            </a:r>
          </a:p>
          <a:p>
            <a:r>
              <a:rPr lang="en-US" dirty="0"/>
              <a:t>The difference in contrast is enough to show players which monsters match the selected one, with no color at all.</a:t>
            </a:r>
          </a:p>
        </p:txBody>
      </p:sp>
      <p:pic>
        <p:nvPicPr>
          <p:cNvPr id="5" name="Picture 4" descr="Screenshot of the game Grindstone in grayscale where a grid of monsters that are different colors need to be matched in order to defeat them.">
            <a:extLst>
              <a:ext uri="{FF2B5EF4-FFF2-40B4-BE49-F238E27FC236}">
                <a16:creationId xmlns:a16="http://schemas.microsoft.com/office/drawing/2014/main" id="{CF7EEC94-87A4-C842-A869-41ADEE29FC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4947" y="275665"/>
            <a:ext cx="2909062" cy="6306670"/>
          </a:xfrm>
          <a:prstGeom prst="rect">
            <a:avLst/>
          </a:prstGeom>
        </p:spPr>
      </p:pic>
      <p:pic>
        <p:nvPicPr>
          <p:cNvPr id="7" name="Picture 6" descr="Screenshot of Grindstone in grayscale where a purple monster is selected and all other purple monsters are easier to see.">
            <a:extLst>
              <a:ext uri="{FF2B5EF4-FFF2-40B4-BE49-F238E27FC236}">
                <a16:creationId xmlns:a16="http://schemas.microsoft.com/office/drawing/2014/main" id="{471207F3-124B-334F-AD79-102F1EBCD4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7729" y="275665"/>
            <a:ext cx="2909062" cy="6306670"/>
          </a:xfrm>
          <a:prstGeom prst="rect">
            <a:avLst/>
          </a:prstGeom>
        </p:spPr>
      </p:pic>
    </p:spTree>
    <p:extLst>
      <p:ext uri="{BB962C8B-B14F-4D97-AF65-F5344CB8AC3E}">
        <p14:creationId xmlns:p14="http://schemas.microsoft.com/office/powerpoint/2010/main" val="9718119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CF6BE-1878-A74E-BE5B-F42AFBFE9662}"/>
              </a:ext>
            </a:extLst>
          </p:cNvPr>
          <p:cNvSpPr>
            <a:spLocks noGrp="1"/>
          </p:cNvSpPr>
          <p:nvPr>
            <p:ph type="title"/>
          </p:nvPr>
        </p:nvSpPr>
        <p:spPr/>
        <p:txBody>
          <a:bodyPr/>
          <a:lstStyle/>
          <a:p>
            <a:r>
              <a:rPr lang="en-US" dirty="0"/>
              <a:t>Tetris</a:t>
            </a:r>
          </a:p>
        </p:txBody>
      </p:sp>
      <p:sp>
        <p:nvSpPr>
          <p:cNvPr id="3" name="Content Placeholder 2">
            <a:extLst>
              <a:ext uri="{FF2B5EF4-FFF2-40B4-BE49-F238E27FC236}">
                <a16:creationId xmlns:a16="http://schemas.microsoft.com/office/drawing/2014/main" id="{F7EAAD9B-6C4B-9D4B-9D44-13F6DFD01550}"/>
              </a:ext>
            </a:extLst>
          </p:cNvPr>
          <p:cNvSpPr>
            <a:spLocks noGrp="1"/>
          </p:cNvSpPr>
          <p:nvPr>
            <p:ph sz="quarter" idx="11"/>
          </p:nvPr>
        </p:nvSpPr>
        <p:spPr/>
        <p:txBody>
          <a:bodyPr>
            <a:normAutofit lnSpcReduction="10000"/>
          </a:bodyPr>
          <a:lstStyle/>
          <a:p>
            <a:r>
              <a:rPr lang="en-US" dirty="0"/>
              <a:t>The ultimate puzzle game, Tetris, was originally designed on a monochrome computer monitor in 1985.</a:t>
            </a:r>
          </a:p>
          <a:p>
            <a:r>
              <a:rPr lang="en-US" dirty="0"/>
              <a:t>Colors have been added over the years but have never been necessary to play.</a:t>
            </a:r>
          </a:p>
        </p:txBody>
      </p:sp>
      <p:pic>
        <p:nvPicPr>
          <p:cNvPr id="6" name="Content Placeholder 5" descr="A screenshot of the original Russian version of Tetris, where each tetromino is made of just square bracket characters and the entire game is a single color.">
            <a:extLst>
              <a:ext uri="{FF2B5EF4-FFF2-40B4-BE49-F238E27FC236}">
                <a16:creationId xmlns:a16="http://schemas.microsoft.com/office/drawing/2014/main" id="{489B575E-0674-9344-965B-F0753E8121CA}"/>
              </a:ext>
            </a:extLst>
          </p:cNvP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429125" y="552252"/>
            <a:ext cx="7402513" cy="5551884"/>
          </a:xfrm>
        </p:spPr>
      </p:pic>
    </p:spTree>
    <p:extLst>
      <p:ext uri="{BB962C8B-B14F-4D97-AF65-F5344CB8AC3E}">
        <p14:creationId xmlns:p14="http://schemas.microsoft.com/office/powerpoint/2010/main" val="12473998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1087C-1FC1-CA46-B9BE-4D2BD7448D5B}"/>
              </a:ext>
            </a:extLst>
          </p:cNvPr>
          <p:cNvSpPr>
            <a:spLocks noGrp="1"/>
          </p:cNvSpPr>
          <p:nvPr>
            <p:ph type="title"/>
          </p:nvPr>
        </p:nvSpPr>
        <p:spPr/>
        <p:txBody>
          <a:bodyPr/>
          <a:lstStyle/>
          <a:p>
            <a:r>
              <a:rPr lang="en-US" dirty="0"/>
              <a:t>Do all my designs need to be monochrome?</a:t>
            </a:r>
          </a:p>
        </p:txBody>
      </p:sp>
      <p:sp>
        <p:nvSpPr>
          <p:cNvPr id="3" name="Content Placeholder 2">
            <a:extLst>
              <a:ext uri="{FF2B5EF4-FFF2-40B4-BE49-F238E27FC236}">
                <a16:creationId xmlns:a16="http://schemas.microsoft.com/office/drawing/2014/main" id="{C132A06A-5785-354F-ADAE-DB554F00F088}"/>
              </a:ext>
            </a:extLst>
          </p:cNvPr>
          <p:cNvSpPr>
            <a:spLocks noGrp="1"/>
          </p:cNvSpPr>
          <p:nvPr>
            <p:ph idx="1"/>
          </p:nvPr>
        </p:nvSpPr>
        <p:spPr/>
        <p:txBody>
          <a:bodyPr>
            <a:normAutofit fontScale="92500" lnSpcReduction="10000"/>
          </a:bodyPr>
          <a:lstStyle/>
          <a:p>
            <a:r>
              <a:rPr lang="en-US" dirty="0"/>
              <a:t>No, not all designs need to be monochrome in order to be accessible (though some designers do great things with a stark color palette).</a:t>
            </a:r>
          </a:p>
          <a:p>
            <a:r>
              <a:rPr lang="en-US" dirty="0"/>
              <a:t>The use of color in design is not at all discouraged; it is only required that color is not the </a:t>
            </a:r>
            <a:r>
              <a:rPr lang="en-US" i="1" dirty="0"/>
              <a:t>only</a:t>
            </a:r>
            <a:r>
              <a:rPr lang="en-US" dirty="0"/>
              <a:t> thing used to convey content.</a:t>
            </a:r>
          </a:p>
          <a:p>
            <a:r>
              <a:rPr lang="en-US" dirty="0"/>
              <a:t>Developers can simulate various types of color vision deficiencies in Chromium browsers and Firefox, and designers can use </a:t>
            </a:r>
            <a:r>
              <a:rPr lang="en-US" dirty="0" err="1"/>
              <a:t>Figma</a:t>
            </a:r>
            <a:r>
              <a:rPr lang="en-US" dirty="0"/>
              <a:t> plugins to check how colors appear to different users.</a:t>
            </a:r>
          </a:p>
          <a:p>
            <a:r>
              <a:rPr lang="en-US" dirty="0"/>
              <a:t>More examples: </a:t>
            </a:r>
            <a:r>
              <a:rPr lang="en-US" dirty="0">
                <a:hlinkClick r:id="rId3"/>
              </a:rPr>
              <a:t>https://www.tpgi.com/well-color-us-surprised-this-sc-can-be-a-tricky-customer/</a:t>
            </a:r>
            <a:endParaRPr lang="en-US" dirty="0"/>
          </a:p>
        </p:txBody>
      </p:sp>
    </p:spTree>
    <p:extLst>
      <p:ext uri="{BB962C8B-B14F-4D97-AF65-F5344CB8AC3E}">
        <p14:creationId xmlns:p14="http://schemas.microsoft.com/office/powerpoint/2010/main" val="31935272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a:t>Conclusion</a:t>
            </a:r>
          </a:p>
        </p:txBody>
      </p:sp>
      <p:sp>
        <p:nvSpPr>
          <p:cNvPr id="3" name="Content Placeholder 2"/>
          <p:cNvSpPr>
            <a:spLocks noGrp="1"/>
          </p:cNvSpPr>
          <p:nvPr>
            <p:ph idx="1"/>
          </p:nvPr>
        </p:nvSpPr>
        <p:spPr/>
        <p:txBody>
          <a:bodyPr>
            <a:normAutofit/>
          </a:bodyPr>
          <a:lstStyle/>
          <a:p>
            <a:pPr marL="342900" indent="-342900">
              <a:buFont typeface="Arial" panose="020B0604020202020204" pitchFamily="34" charset="0"/>
              <a:buChar char="•"/>
            </a:pPr>
            <a:endParaRPr lang="en-US"/>
          </a:p>
        </p:txBody>
      </p:sp>
    </p:spTree>
    <p:extLst>
      <p:ext uri="{BB962C8B-B14F-4D97-AF65-F5344CB8AC3E}">
        <p14:creationId xmlns:p14="http://schemas.microsoft.com/office/powerpoint/2010/main" val="37491228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1A3B5B"/>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48E0838-431D-ED42-973B-2400F03E26B6}"/>
              </a:ext>
            </a:extLst>
          </p:cNvPr>
          <p:cNvSpPr txBox="1">
            <a:spLocks/>
          </p:cNvSpPr>
          <p:nvPr/>
        </p:nvSpPr>
        <p:spPr>
          <a:xfrm>
            <a:off x="2636200" y="1254444"/>
            <a:ext cx="6919600" cy="1985870"/>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b="1" kern="1200" spc="-200" baseline="0">
                <a:solidFill>
                  <a:schemeClr val="tx1"/>
                </a:solidFill>
                <a:latin typeface="+mj-lt"/>
                <a:ea typeface="+mj-ea"/>
                <a:cs typeface="+mj-cs"/>
              </a:defRPr>
            </a:lvl1pPr>
          </a:lstStyle>
          <a:p>
            <a:pPr algn="ctr"/>
            <a:r>
              <a:rPr lang="en-US" sz="960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p>
        </p:txBody>
      </p:sp>
      <p:pic>
        <p:nvPicPr>
          <p:cNvPr id="3" name="Graphic 2">
            <a:extLst>
              <a:ext uri="{FF2B5EF4-FFF2-40B4-BE49-F238E27FC236}">
                <a16:creationId xmlns:a16="http://schemas.microsoft.com/office/drawing/2014/main" id="{1D4C300E-A5ED-4842-B7E9-2AC4ADC221A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55457" y="3039753"/>
            <a:ext cx="2881086" cy="2881086"/>
          </a:xfrm>
          <a:prstGeom prst="rect">
            <a:avLst/>
          </a:prstGeom>
        </p:spPr>
      </p:pic>
      <p:sp>
        <p:nvSpPr>
          <p:cNvPr id="2" name="Title 1">
            <a:extLst>
              <a:ext uri="{FF2B5EF4-FFF2-40B4-BE49-F238E27FC236}">
                <a16:creationId xmlns:a16="http://schemas.microsoft.com/office/drawing/2014/main" id="{5F814465-4A7D-452D-B883-2767AF5E8DC0}"/>
              </a:ext>
              <a:ext uri="{C183D7F6-B498-43B3-948B-1728B52AA6E4}">
                <adec:decorative xmlns:adec="http://schemas.microsoft.com/office/drawing/2017/decorative" val="1"/>
              </a:ext>
            </a:extLst>
          </p:cNvPr>
          <p:cNvSpPr>
            <a:spLocks noGrp="1"/>
          </p:cNvSpPr>
          <p:nvPr>
            <p:ph type="title" idx="4294967295"/>
          </p:nvPr>
        </p:nvSpPr>
        <p:spPr/>
        <p:txBody>
          <a:bodyPr/>
          <a:lstStyle/>
          <a:p>
            <a:r>
              <a:rPr lang="en-US" dirty="0">
                <a:solidFill>
                  <a:srgbClr val="1A3B5B"/>
                </a:solidFill>
              </a:rPr>
              <a:t>Questions?</a:t>
            </a:r>
          </a:p>
        </p:txBody>
      </p:sp>
    </p:spTree>
    <p:extLst>
      <p:ext uri="{BB962C8B-B14F-4D97-AF65-F5344CB8AC3E}">
        <p14:creationId xmlns:p14="http://schemas.microsoft.com/office/powerpoint/2010/main" val="4551136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3610C-3359-3D46-8435-F143A96D98E6}"/>
              </a:ext>
            </a:extLst>
          </p:cNvPr>
          <p:cNvSpPr>
            <a:spLocks noGrp="1"/>
          </p:cNvSpPr>
          <p:nvPr>
            <p:ph type="title"/>
          </p:nvPr>
        </p:nvSpPr>
        <p:spPr/>
        <p:txBody>
          <a:bodyPr/>
          <a:lstStyle/>
          <a:p>
            <a:r>
              <a:rPr lang="en-US" dirty="0"/>
              <a:t>1.4.1 Use of Color</a:t>
            </a:r>
          </a:p>
        </p:txBody>
      </p:sp>
      <p:sp>
        <p:nvSpPr>
          <p:cNvPr id="3" name="Content Placeholder 2">
            <a:extLst>
              <a:ext uri="{FF2B5EF4-FFF2-40B4-BE49-F238E27FC236}">
                <a16:creationId xmlns:a16="http://schemas.microsoft.com/office/drawing/2014/main" id="{8CDF66DE-9ED8-7A44-A479-E747C8F54C6D}"/>
              </a:ext>
            </a:extLst>
          </p:cNvPr>
          <p:cNvSpPr>
            <a:spLocks noGrp="1"/>
          </p:cNvSpPr>
          <p:nvPr>
            <p:ph idx="1"/>
          </p:nvPr>
        </p:nvSpPr>
        <p:spPr/>
        <p:txBody>
          <a:bodyPr/>
          <a:lstStyle/>
          <a:p>
            <a:r>
              <a:rPr lang="en-US" dirty="0"/>
              <a:t>This is a Level A Success Criterion in WCAG 2.2, meaning it covers the most basic of accessibility considerations for the broadest group of people.</a:t>
            </a:r>
          </a:p>
          <a:p>
            <a:r>
              <a:rPr lang="en-US" dirty="0"/>
              <a:t>This criterion has not changed between WCAG 2.1 and 2.2.</a:t>
            </a:r>
          </a:p>
          <a:p>
            <a:r>
              <a:rPr lang="en-US" dirty="0"/>
              <a:t>Those who are color blind, have low vision because of a permanent, temporary or situational disability, or from old age have difficulty perceiving color alone.</a:t>
            </a:r>
          </a:p>
          <a:p>
            <a:endParaRPr lang="en-US" dirty="0"/>
          </a:p>
        </p:txBody>
      </p:sp>
    </p:spTree>
    <p:extLst>
      <p:ext uri="{BB962C8B-B14F-4D97-AF65-F5344CB8AC3E}">
        <p14:creationId xmlns:p14="http://schemas.microsoft.com/office/powerpoint/2010/main" val="38567848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89134-DD9E-CB46-B068-B8AC3AB90E6C}"/>
              </a:ext>
            </a:extLst>
          </p:cNvPr>
          <p:cNvSpPr>
            <a:spLocks noGrp="1"/>
          </p:cNvSpPr>
          <p:nvPr>
            <p:ph type="title"/>
          </p:nvPr>
        </p:nvSpPr>
        <p:spPr/>
        <p:txBody>
          <a:bodyPr/>
          <a:lstStyle/>
          <a:p>
            <a:r>
              <a:rPr lang="en-US" dirty="0"/>
              <a:t>He Could Be Color Blind!</a:t>
            </a:r>
          </a:p>
        </p:txBody>
      </p:sp>
      <p:sp>
        <p:nvSpPr>
          <p:cNvPr id="6" name="Content Placeholder 5">
            <a:extLst>
              <a:ext uri="{FF2B5EF4-FFF2-40B4-BE49-F238E27FC236}">
                <a16:creationId xmlns:a16="http://schemas.microsoft.com/office/drawing/2014/main" id="{F084A42B-15E7-9D40-87E6-C36B28292C47}"/>
              </a:ext>
            </a:extLst>
          </p:cNvPr>
          <p:cNvSpPr>
            <a:spLocks noGrp="1"/>
          </p:cNvSpPr>
          <p:nvPr>
            <p:ph sz="quarter" idx="11"/>
          </p:nvPr>
        </p:nvSpPr>
        <p:spPr/>
        <p:txBody>
          <a:bodyPr/>
          <a:lstStyle/>
          <a:p>
            <a:r>
              <a:rPr lang="en-US" dirty="0"/>
              <a:t>According to the lyrics written by Sara Bareilles in her Broadway show “The Waitress”, you should be weary of anything I say in this presentation. You’ve been warned!</a:t>
            </a:r>
          </a:p>
        </p:txBody>
      </p:sp>
      <p:pic>
        <p:nvPicPr>
          <p:cNvPr id="5" name="Content Placeholder 4" descr="The singer from the Broadway show Waitress singing the words &quot;He could be colorblind. How untrustworthy is that?&quot; She is in an acoustic setting.">
            <a:extLst>
              <a:ext uri="{FF2B5EF4-FFF2-40B4-BE49-F238E27FC236}">
                <a16:creationId xmlns:a16="http://schemas.microsoft.com/office/drawing/2014/main" id="{43F46B45-42BF-704A-86E5-CFD5C6DFBE2E}"/>
              </a:ext>
            </a:extLst>
          </p:cNvP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5276850" y="474663"/>
            <a:ext cx="5707062" cy="5707062"/>
          </a:xfrm>
        </p:spPr>
      </p:pic>
    </p:spTree>
    <p:extLst>
      <p:ext uri="{BB962C8B-B14F-4D97-AF65-F5344CB8AC3E}">
        <p14:creationId xmlns:p14="http://schemas.microsoft.com/office/powerpoint/2010/main" val="26005153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8DEE0-5298-46C3-86FA-9BF1FBD71AFC}"/>
              </a:ext>
            </a:extLst>
          </p:cNvPr>
          <p:cNvSpPr>
            <a:spLocks noGrp="1"/>
          </p:cNvSpPr>
          <p:nvPr>
            <p:ph type="title"/>
          </p:nvPr>
        </p:nvSpPr>
        <p:spPr/>
        <p:txBody>
          <a:bodyPr/>
          <a:lstStyle/>
          <a:p>
            <a:r>
              <a:rPr lang="en-US" dirty="0"/>
              <a:t>The Issue, Underlined</a:t>
            </a:r>
          </a:p>
        </p:txBody>
      </p:sp>
      <p:sp>
        <p:nvSpPr>
          <p:cNvPr id="3" name="Content Placeholder 2">
            <a:extLst>
              <a:ext uri="{FF2B5EF4-FFF2-40B4-BE49-F238E27FC236}">
                <a16:creationId xmlns:a16="http://schemas.microsoft.com/office/drawing/2014/main" id="{A231926A-E529-4F77-BEE8-25400AEEDFFB}"/>
              </a:ext>
            </a:extLst>
          </p:cNvPr>
          <p:cNvSpPr>
            <a:spLocks noGrp="1"/>
          </p:cNvSpPr>
          <p:nvPr>
            <p:ph idx="1"/>
          </p:nvPr>
        </p:nvSpPr>
        <p:spPr/>
        <p:txBody>
          <a:bodyPr/>
          <a:lstStyle/>
          <a:p>
            <a:r>
              <a:rPr lang="en-US" dirty="0"/>
              <a:t>As a straightforward first example, using only color to distinguish a link from other non-interactive text is a common issue.</a:t>
            </a:r>
          </a:p>
          <a:p>
            <a:r>
              <a:rPr lang="en-US" dirty="0"/>
              <a:t>While it </a:t>
            </a:r>
            <a:r>
              <a:rPr lang="en-US" i="1" dirty="0"/>
              <a:t>can</a:t>
            </a:r>
            <a:r>
              <a:rPr lang="en-US" dirty="0"/>
              <a:t> be done by providing at least a 3:1 contrast ratio between the link and other surrounding text, there is a much better solution – just leave the underline.</a:t>
            </a:r>
          </a:p>
          <a:p>
            <a:r>
              <a:rPr lang="en-US" dirty="0"/>
              <a:t>If the default link underline does not fit in with a design, there are many other CSS options such as a stylized bottom border.</a:t>
            </a:r>
          </a:p>
        </p:txBody>
      </p:sp>
    </p:spTree>
    <p:extLst>
      <p:ext uri="{BB962C8B-B14F-4D97-AF65-F5344CB8AC3E}">
        <p14:creationId xmlns:p14="http://schemas.microsoft.com/office/powerpoint/2010/main" val="22183257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0F3A6-D914-45E3-BEFB-B9226FB9597E}"/>
              </a:ext>
            </a:extLst>
          </p:cNvPr>
          <p:cNvSpPr>
            <a:spLocks noGrp="1"/>
          </p:cNvSpPr>
          <p:nvPr>
            <p:ph type="title"/>
          </p:nvPr>
        </p:nvSpPr>
        <p:spPr/>
        <p:txBody>
          <a:bodyPr>
            <a:normAutofit/>
          </a:bodyPr>
          <a:lstStyle/>
          <a:p>
            <a:r>
              <a:rPr lang="en-US" dirty="0"/>
              <a:t>Color versus Underlines</a:t>
            </a:r>
          </a:p>
        </p:txBody>
      </p:sp>
      <p:sp>
        <p:nvSpPr>
          <p:cNvPr id="4" name="Content Placeholder 3">
            <a:extLst>
              <a:ext uri="{FF2B5EF4-FFF2-40B4-BE49-F238E27FC236}">
                <a16:creationId xmlns:a16="http://schemas.microsoft.com/office/drawing/2014/main" id="{0745DDDD-50B7-4E41-8C0D-C44D8A9214C6}"/>
              </a:ext>
            </a:extLst>
          </p:cNvPr>
          <p:cNvSpPr>
            <a:spLocks noGrp="1"/>
          </p:cNvSpPr>
          <p:nvPr>
            <p:ph sz="quarter" idx="11"/>
          </p:nvPr>
        </p:nvSpPr>
        <p:spPr/>
        <p:txBody>
          <a:bodyPr>
            <a:normAutofit fontScale="92500" lnSpcReduction="20000"/>
          </a:bodyPr>
          <a:lstStyle/>
          <a:p>
            <a:r>
              <a:rPr lang="en-US" dirty="0"/>
              <a:t>Links in the first paragraph are distinguished with only color.</a:t>
            </a:r>
          </a:p>
          <a:p>
            <a:r>
              <a:rPr lang="en-US" dirty="0"/>
              <a:t>Links in the second paragraph use color and an underline.</a:t>
            </a:r>
          </a:p>
          <a:p>
            <a:r>
              <a:rPr lang="en-US" dirty="0"/>
              <a:t>Both of these pass Success Criterion 1.4.1 Use of Color, but one is clearly easier to distinguish as a link.</a:t>
            </a:r>
          </a:p>
        </p:txBody>
      </p:sp>
      <p:sp>
        <p:nvSpPr>
          <p:cNvPr id="3" name="Content Placeholder 2" hidden="1">
            <a:extLst>
              <a:ext uri="{FF2B5EF4-FFF2-40B4-BE49-F238E27FC236}">
                <a16:creationId xmlns:a16="http://schemas.microsoft.com/office/drawing/2014/main" id="{940040E8-13F2-4DF0-92BB-73E72C6B303A}"/>
              </a:ext>
            </a:extLst>
          </p:cNvPr>
          <p:cNvSpPr>
            <a:spLocks noGrp="1"/>
          </p:cNvSpPr>
          <p:nvPr>
            <p:ph sz="quarter" idx="10"/>
          </p:nvPr>
        </p:nvSpPr>
        <p:spPr/>
        <p:txBody>
          <a:bodyPr/>
          <a:lstStyle/>
          <a:p>
            <a:r>
              <a:rPr lang="en-US" dirty="0"/>
              <a:t>In the following screenshot, the first paragraph has links that are distinguished only by color. The second paragraph has a link using color and its default underline.</a:t>
            </a:r>
          </a:p>
        </p:txBody>
      </p:sp>
      <p:pic>
        <p:nvPicPr>
          <p:cNvPr id="6" name="Picture 5" descr="Screenshot of two paragraphs. The first paragraph has three links without underlines and the second paragraph has one link with an underline.">
            <a:extLst>
              <a:ext uri="{FF2B5EF4-FFF2-40B4-BE49-F238E27FC236}">
                <a16:creationId xmlns:a16="http://schemas.microsoft.com/office/drawing/2014/main" id="{DA09DE29-C354-40B4-A66B-E555889E36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9496" y="1874701"/>
            <a:ext cx="7163037" cy="2906057"/>
          </a:xfrm>
          <a:prstGeom prst="rect">
            <a:avLst/>
          </a:prstGeom>
        </p:spPr>
      </p:pic>
    </p:spTree>
    <p:extLst>
      <p:ext uri="{BB962C8B-B14F-4D97-AF65-F5344CB8AC3E}">
        <p14:creationId xmlns:p14="http://schemas.microsoft.com/office/powerpoint/2010/main" val="2186968082"/>
      </p:ext>
    </p:extLst>
  </p:cSld>
  <p:clrMapOvr>
    <a:masterClrMapping/>
  </p:clrMapOvr>
</p:sld>
</file>

<file path=ppt/theme/theme1.xml><?xml version="1.0" encoding="utf-8"?>
<a:theme xmlns:a="http://schemas.openxmlformats.org/drawingml/2006/main" name="Office Theme">
  <a:themeElements>
    <a:clrScheme name="TPG Colors">
      <a:dk1>
        <a:srgbClr val="1C75BC"/>
      </a:dk1>
      <a:lt1>
        <a:srgbClr val="FFFFFF"/>
      </a:lt1>
      <a:dk2>
        <a:srgbClr val="666666"/>
      </a:dk2>
      <a:lt2>
        <a:srgbClr val="FCB316"/>
      </a:lt2>
      <a:accent1>
        <a:srgbClr val="DFDFDF"/>
      </a:accent1>
      <a:accent2>
        <a:srgbClr val="DA1640"/>
      </a:accent2>
      <a:accent3>
        <a:srgbClr val="20B74A"/>
      </a:accent3>
      <a:accent4>
        <a:srgbClr val="46BFCE"/>
      </a:accent4>
      <a:accent5>
        <a:srgbClr val="8F2653"/>
      </a:accent5>
      <a:accent6>
        <a:srgbClr val="148790"/>
      </a:accent6>
      <a:hlink>
        <a:srgbClr val="1C75BC"/>
      </a:hlink>
      <a:folHlink>
        <a:srgbClr val="6239B4"/>
      </a:folHlink>
    </a:clrScheme>
    <a:fontScheme name="TPG Fonts">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mtClean="0">
            <a:solidFill>
              <a:schemeClr val="bg1"/>
            </a:solidFill>
          </a:defRPr>
        </a:defPPr>
      </a:lstStyle>
    </a:txDef>
  </a:objectDefaults>
  <a:extraClrSchemeLst/>
  <a:extLst>
    <a:ext uri="{05A4C25C-085E-4340-85A3-A5531E510DB2}">
      <thm15:themeFamily xmlns:thm15="http://schemas.microsoft.com/office/thememl/2012/main" name="Real New template TPGi (002)  -  Read-Only" id="{3A9E05F6-C963-4FDF-A049-A7878B522062}" vid="{E839ECBB-1FC0-4F1E-B943-1FB4B6E53C3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40b3ee9-a4fa-4e11-9f21-2ac0abb0485f">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29813ABFD76694AAE8E4BD4CFCA2539" ma:contentTypeVersion="14" ma:contentTypeDescription="Create a new document." ma:contentTypeScope="" ma:versionID="553bdbc8553c8ed93d785be4af518baf">
  <xsd:schema xmlns:xsd="http://www.w3.org/2001/XMLSchema" xmlns:xs="http://www.w3.org/2001/XMLSchema" xmlns:p="http://schemas.microsoft.com/office/2006/metadata/properties" xmlns:ns2="c40b3ee9-a4fa-4e11-9f21-2ac0abb0485f" targetNamespace="http://schemas.microsoft.com/office/2006/metadata/properties" ma:root="true" ma:fieldsID="dde90cfd7ca33fb944e212d49975d799" ns2:_="">
    <xsd:import namespace="c40b3ee9-a4fa-4e11-9f21-2ac0abb0485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OCR" minOccurs="0"/>
                <xsd:element ref="ns2:lcf76f155ced4ddcb4097134ff3c332f"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0b3ee9-a4fa-4e11-9f21-2ac0abb0485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f9df455f-ac17-476a-94c9-bef5d4aee76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95A4516-9135-4B04-972C-643D99648D5F}">
  <ds:schemaRefs>
    <ds:schemaRef ds:uri="http://schemas.microsoft.com/sharepoint/v3/contenttype/forms"/>
  </ds:schemaRefs>
</ds:datastoreItem>
</file>

<file path=customXml/itemProps2.xml><?xml version="1.0" encoding="utf-8"?>
<ds:datastoreItem xmlns:ds="http://schemas.openxmlformats.org/officeDocument/2006/customXml" ds:itemID="{4859302F-A0F3-4199-8727-6AEDAD482C5F}">
  <ds:schemaRefs>
    <ds:schemaRef ds:uri="http://schemas.microsoft.com/office/2006/metadata/properties"/>
    <ds:schemaRef ds:uri="http://purl.org/dc/dcmitype/"/>
    <ds:schemaRef ds:uri="http://purl.org/dc/elements/1.1/"/>
    <ds:schemaRef ds:uri="c40b3ee9-a4fa-4e11-9f21-2ac0abb0485f"/>
    <ds:schemaRef ds:uri="http://purl.org/dc/terms/"/>
    <ds:schemaRef ds:uri="http://schemas.microsoft.com/office/2006/documentManagement/types"/>
    <ds:schemaRef ds:uri="http://www.w3.org/XML/1998/namespace"/>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A19B4B1D-CB62-4255-B4E9-156D1689A08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0b3ee9-a4fa-4e11-9f21-2ac0abb048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108118</TotalTime>
  <Words>7789</Words>
  <Application>Microsoft Macintosh PowerPoint</Application>
  <PresentationFormat>Widescreen</PresentationFormat>
  <Paragraphs>310</Paragraphs>
  <Slides>55</Slides>
  <Notes>53</Notes>
  <HiddenSlides>4</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55</vt:i4>
      </vt:variant>
    </vt:vector>
  </HeadingPairs>
  <TitlesOfParts>
    <vt:vector size="63" baseType="lpstr">
      <vt:lpstr>HGGothicE</vt:lpstr>
      <vt:lpstr>Arial</vt:lpstr>
      <vt:lpstr>Calibri</vt:lpstr>
      <vt:lpstr>Courier New</vt:lpstr>
      <vt:lpstr>Helvetica</vt:lpstr>
      <vt:lpstr>Open Sans</vt:lpstr>
      <vt:lpstr>Wingdings</vt:lpstr>
      <vt:lpstr>Office Theme</vt:lpstr>
      <vt:lpstr>Don’t Prioritize Color Over Content CSUN 2024</vt:lpstr>
      <vt:lpstr>Introduction</vt:lpstr>
      <vt:lpstr>Color My World</vt:lpstr>
      <vt:lpstr>Color Plate Test</vt:lpstr>
      <vt:lpstr>Color versus Content</vt:lpstr>
      <vt:lpstr>1.4.1 Use of Color</vt:lpstr>
      <vt:lpstr>He Could Be Color Blind!</vt:lpstr>
      <vt:lpstr>The Issue, Underlined</vt:lpstr>
      <vt:lpstr>Color versus Underlines</vt:lpstr>
      <vt:lpstr>Errors Everywhere</vt:lpstr>
      <vt:lpstr>Star Issue</vt:lpstr>
      <vt:lpstr>Star Solutions</vt:lpstr>
      <vt:lpstr>Going Grayscale</vt:lpstr>
      <vt:lpstr>Bar graph</vt:lpstr>
      <vt:lpstr>Bar graph grayscale</vt:lpstr>
      <vt:lpstr>Patterned bar graph</vt:lpstr>
      <vt:lpstr>Patterned bar graph grayscale</vt:lpstr>
      <vt:lpstr>Line graphs</vt:lpstr>
      <vt:lpstr>More Line Graphs</vt:lpstr>
      <vt:lpstr>Line Graph Solution</vt:lpstr>
      <vt:lpstr>Considering Cognitive Load</vt:lpstr>
      <vt:lpstr>Web page example</vt:lpstr>
      <vt:lpstr>Circled diagram</vt:lpstr>
      <vt:lpstr>Triangle graph</vt:lpstr>
      <vt:lpstr>Clustered bar graph</vt:lpstr>
      <vt:lpstr>An accessible alternative</vt:lpstr>
      <vt:lpstr>Timeline graph</vt:lpstr>
      <vt:lpstr>Timeline graph text</vt:lpstr>
      <vt:lpstr>Timeline graph, fixed</vt:lpstr>
      <vt:lpstr>Theater seating chart</vt:lpstr>
      <vt:lpstr>Selected theater seats</vt:lpstr>
      <vt:lpstr>Accessible seating chart</vt:lpstr>
      <vt:lpstr>Online hotel booking</vt:lpstr>
      <vt:lpstr>All the Colors</vt:lpstr>
      <vt:lpstr>A Religious Experience</vt:lpstr>
      <vt:lpstr>Which Ornament?</vt:lpstr>
      <vt:lpstr>Something’s Fishy</vt:lpstr>
      <vt:lpstr>Planting Chart</vt:lpstr>
      <vt:lpstr>Improved Planting Chart</vt:lpstr>
      <vt:lpstr>Intermission</vt:lpstr>
      <vt:lpstr>Travelling Online</vt:lpstr>
      <vt:lpstr>Ticket to Ride</vt:lpstr>
      <vt:lpstr>Public Transportation Maps</vt:lpstr>
      <vt:lpstr>London Tube</vt:lpstr>
      <vt:lpstr>London Tube, fixed</vt:lpstr>
      <vt:lpstr>New York City Subway</vt:lpstr>
      <vt:lpstr>Colorful Games</vt:lpstr>
      <vt:lpstr>Puzzle Fighter II (1996)</vt:lpstr>
      <vt:lpstr>Puzzle Fighter II</vt:lpstr>
      <vt:lpstr>Grindstone (2019)</vt:lpstr>
      <vt:lpstr>Grindstone in Grayscale</vt:lpstr>
      <vt:lpstr>Tetris</vt:lpstr>
      <vt:lpstr>Do all my designs need to be monochrome?</vt:lpstr>
      <vt:lpstr>Conclusion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Don’t Prioritize Color Over Content CSUN 2024</dc:title>
  <dc:creator>Saucier, Adam</dc:creator>
  <cp:lastModifiedBy>Saucier, Adam</cp:lastModifiedBy>
  <cp:revision>206</cp:revision>
  <cp:lastPrinted>2024-01-25T15:15:56Z</cp:lastPrinted>
  <dcterms:created xsi:type="dcterms:W3CDTF">2023-10-04T01:17:24Z</dcterms:created>
  <dcterms:modified xsi:type="dcterms:W3CDTF">2024-02-24T01:03:20Z</dcterms:modified>
</cp:coreProperties>
</file>